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2"/>
  </p:notesMasterIdLst>
  <p:handoutMasterIdLst>
    <p:handoutMasterId r:id="rId23"/>
  </p:handoutMasterIdLst>
  <p:sldIdLst>
    <p:sldId id="299" r:id="rId2"/>
    <p:sldId id="301" r:id="rId3"/>
    <p:sldId id="302" r:id="rId4"/>
    <p:sldId id="303" r:id="rId5"/>
    <p:sldId id="304" r:id="rId6"/>
    <p:sldId id="305" r:id="rId7"/>
    <p:sldId id="306" r:id="rId8"/>
    <p:sldId id="307" r:id="rId9"/>
    <p:sldId id="308" r:id="rId10"/>
    <p:sldId id="310" r:id="rId11"/>
    <p:sldId id="311" r:id="rId12"/>
    <p:sldId id="312" r:id="rId13"/>
    <p:sldId id="313" r:id="rId14"/>
    <p:sldId id="314" r:id="rId15"/>
    <p:sldId id="315" r:id="rId16"/>
    <p:sldId id="316" r:id="rId17"/>
    <p:sldId id="317" r:id="rId18"/>
    <p:sldId id="318" r:id="rId19"/>
    <p:sldId id="319" r:id="rId20"/>
    <p:sldId id="321" r:id="rId21"/>
  </p:sldIdLst>
  <p:sldSz cx="12192000" cy="6858000"/>
  <p:notesSz cx="6858000" cy="9144000"/>
  <p:defaultTex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5">
          <p15:clr>
            <a:srgbClr val="A4A3A4"/>
          </p15:clr>
        </p15:guide>
        <p15:guide id="2" pos="377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7BB"/>
    <a:srgbClr val="008AB0"/>
    <a:srgbClr val="D8DEE4"/>
    <a:srgbClr val="0EAAE3"/>
    <a:srgbClr val="00C6FD"/>
    <a:srgbClr val="00A0CC"/>
    <a:srgbClr val="3F3F3F"/>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1" autoAdjust="0"/>
    <p:restoredTop sz="95673"/>
  </p:normalViewPr>
  <p:slideViewPr>
    <p:cSldViewPr snapToGrid="0">
      <p:cViewPr>
        <p:scale>
          <a:sx n="125" d="100"/>
          <a:sy n="125" d="100"/>
        </p:scale>
        <p:origin x="150" y="102"/>
      </p:cViewPr>
      <p:guideLst>
        <p:guide orient="horz" pos="2265"/>
        <p:guide pos="3777"/>
      </p:guideLst>
    </p:cSldViewPr>
  </p:slideViewPr>
  <p:notesTextViewPr>
    <p:cViewPr>
      <p:scale>
        <a:sx n="1" d="1"/>
        <a:sy n="1" d="1"/>
      </p:scale>
      <p:origin x="0" y="0"/>
    </p:cViewPr>
  </p:notesTextViewPr>
  <p:sorterViewPr>
    <p:cViewPr>
      <p:scale>
        <a:sx n="69" d="100"/>
        <a:sy n="69" d="100"/>
      </p:scale>
      <p:origin x="0" y="-2560"/>
    </p:cViewPr>
  </p:sorterViewPr>
  <p:notesViewPr>
    <p:cSldViewPr snapToGrid="0">
      <p:cViewPr varScale="1">
        <p:scale>
          <a:sx n="58" d="100"/>
          <a:sy n="58" d="100"/>
        </p:scale>
        <p:origin x="280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2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92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0385A9-19D8-454E-881B-EC9DC2CA071D}" type="datetimeFigureOut">
              <a:rPr lang="en-US" smtClean="0"/>
              <a:t>3/9/2021</a:t>
            </a:fld>
            <a:endParaRPr lang="en-US"/>
          </a:p>
        </p:txBody>
      </p:sp>
      <p:sp>
        <p:nvSpPr>
          <p:cNvPr id="104892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92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10298A-A03F-418F-998A-F7CA54F8BFE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1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17"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EE7AF4-E911-4065-97E6-454F55638DCC}" type="datetimeFigureOut">
              <a:rPr lang="zh-CN" altLang="en-US" smtClean="0"/>
              <a:t>2021/3/9</a:t>
            </a:fld>
            <a:endParaRPr lang="zh-CN" altLang="en-US"/>
          </a:p>
        </p:txBody>
      </p:sp>
      <p:sp>
        <p:nvSpPr>
          <p:cNvPr id="1048918"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19"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20"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21"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C4565-663A-4A2C-9B42-DDDC44FD8B0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幻灯片图像占位符 1"/>
          <p:cNvSpPr>
            <a:spLocks noGrp="1" noRot="1" noChangeAspect="1"/>
          </p:cNvSpPr>
          <p:nvPr>
            <p:ph type="sldImg"/>
          </p:nvPr>
        </p:nvSpPr>
        <p:spPr/>
      </p:sp>
      <p:sp>
        <p:nvSpPr>
          <p:cNvPr id="1048582" name="备注占位符 2"/>
          <p:cNvSpPr>
            <a:spLocks noGrp="1"/>
          </p:cNvSpPr>
          <p:nvPr>
            <p:ph type="body" idx="1"/>
          </p:nvPr>
        </p:nvSpPr>
        <p:spPr/>
        <p:txBody>
          <a:bodyPr/>
          <a:lstStyle/>
          <a:p>
            <a:endParaRPr lang="zh-CN" altLang="en-US"/>
          </a:p>
        </p:txBody>
      </p:sp>
      <p:sp>
        <p:nvSpPr>
          <p:cNvPr id="1048583" name="灯片编号占位符 3"/>
          <p:cNvSpPr>
            <a:spLocks noGrp="1"/>
          </p:cNvSpPr>
          <p:nvPr>
            <p:ph type="sldNum" sz="quarter" idx="10"/>
          </p:nvPr>
        </p:nvSpPr>
        <p:spPr/>
        <p:txBody>
          <a:bodyPr/>
          <a:lstStyle/>
          <a:p>
            <a:fld id="{451C4565-663A-4A2C-9B42-DDDC44FD8B0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6" name="幻灯片图像占位符 1"/>
          <p:cNvSpPr>
            <a:spLocks noGrp="1" noRot="1" noChangeAspect="1"/>
          </p:cNvSpPr>
          <p:nvPr>
            <p:ph type="sldImg"/>
          </p:nvPr>
        </p:nvSpPr>
        <p:spPr/>
      </p:sp>
      <p:sp>
        <p:nvSpPr>
          <p:cNvPr id="1048737" name="备注占位符 2"/>
          <p:cNvSpPr>
            <a:spLocks noGrp="1"/>
          </p:cNvSpPr>
          <p:nvPr>
            <p:ph type="body" idx="1"/>
          </p:nvPr>
        </p:nvSpPr>
        <p:spPr/>
        <p:txBody>
          <a:bodyPr/>
          <a:lstStyle/>
          <a:p>
            <a:endParaRPr lang="zh-CN" altLang="en-US"/>
          </a:p>
        </p:txBody>
      </p:sp>
      <p:sp>
        <p:nvSpPr>
          <p:cNvPr id="1048738" name="灯片编号占位符 3"/>
          <p:cNvSpPr>
            <a:spLocks noGrp="1"/>
          </p:cNvSpPr>
          <p:nvPr>
            <p:ph type="sldNum" sz="quarter" idx="10"/>
          </p:nvPr>
        </p:nvSpPr>
        <p:spPr/>
        <p:txBody>
          <a:bodyPr/>
          <a:lstStyle/>
          <a:p>
            <a:fld id="{451C4565-663A-4A2C-9B42-DDDC44FD8B06}"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9" name="幻灯片图像占位符 1"/>
          <p:cNvSpPr>
            <a:spLocks noGrp="1" noRot="1" noChangeAspect="1"/>
          </p:cNvSpPr>
          <p:nvPr>
            <p:ph type="sldImg"/>
          </p:nvPr>
        </p:nvSpPr>
        <p:spPr/>
      </p:sp>
      <p:sp>
        <p:nvSpPr>
          <p:cNvPr id="1048750" name="备注占位符 2"/>
          <p:cNvSpPr>
            <a:spLocks noGrp="1"/>
          </p:cNvSpPr>
          <p:nvPr>
            <p:ph type="body" idx="1"/>
          </p:nvPr>
        </p:nvSpPr>
        <p:spPr/>
        <p:txBody>
          <a:bodyPr/>
          <a:lstStyle/>
          <a:p>
            <a:endParaRPr lang="zh-CN" altLang="en-US"/>
          </a:p>
        </p:txBody>
      </p:sp>
      <p:sp>
        <p:nvSpPr>
          <p:cNvPr id="1048751" name="灯片编号占位符 3"/>
          <p:cNvSpPr>
            <a:spLocks noGrp="1"/>
          </p:cNvSpPr>
          <p:nvPr>
            <p:ph type="sldNum" sz="quarter" idx="10"/>
          </p:nvPr>
        </p:nvSpPr>
        <p:spPr/>
        <p:txBody>
          <a:bodyPr/>
          <a:lstStyle/>
          <a:p>
            <a:fld id="{451C4565-663A-4A2C-9B42-DDDC44FD8B06}"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6" name="幻灯片图像占位符 1"/>
          <p:cNvSpPr>
            <a:spLocks noGrp="1" noRot="1" noChangeAspect="1"/>
          </p:cNvSpPr>
          <p:nvPr>
            <p:ph type="sldImg"/>
          </p:nvPr>
        </p:nvSpPr>
        <p:spPr/>
      </p:sp>
      <p:sp>
        <p:nvSpPr>
          <p:cNvPr id="1048757" name="备注占位符 2"/>
          <p:cNvSpPr>
            <a:spLocks noGrp="1"/>
          </p:cNvSpPr>
          <p:nvPr>
            <p:ph type="body" idx="1"/>
          </p:nvPr>
        </p:nvSpPr>
        <p:spPr/>
        <p:txBody>
          <a:bodyPr/>
          <a:lstStyle/>
          <a:p>
            <a:endParaRPr lang="zh-CN" altLang="en-US"/>
          </a:p>
        </p:txBody>
      </p:sp>
      <p:sp>
        <p:nvSpPr>
          <p:cNvPr id="1048758" name="灯片编号占位符 3"/>
          <p:cNvSpPr>
            <a:spLocks noGrp="1"/>
          </p:cNvSpPr>
          <p:nvPr>
            <p:ph type="sldNum" sz="quarter" idx="10"/>
          </p:nvPr>
        </p:nvSpPr>
        <p:spPr/>
        <p:txBody>
          <a:bodyPr/>
          <a:lstStyle/>
          <a:p>
            <a:fld id="{451C4565-663A-4A2C-9B42-DDDC44FD8B06}"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7" name="幻灯片图像占位符 1"/>
          <p:cNvSpPr>
            <a:spLocks noGrp="1" noRot="1" noChangeAspect="1"/>
          </p:cNvSpPr>
          <p:nvPr>
            <p:ph type="sldImg"/>
          </p:nvPr>
        </p:nvSpPr>
        <p:spPr/>
      </p:sp>
      <p:sp>
        <p:nvSpPr>
          <p:cNvPr id="1048778" name="备注占位符 2"/>
          <p:cNvSpPr>
            <a:spLocks noGrp="1"/>
          </p:cNvSpPr>
          <p:nvPr>
            <p:ph type="body" idx="1"/>
          </p:nvPr>
        </p:nvSpPr>
        <p:spPr/>
        <p:txBody>
          <a:bodyPr/>
          <a:lstStyle/>
          <a:p>
            <a:endParaRPr lang="zh-CN" altLang="en-US"/>
          </a:p>
        </p:txBody>
      </p:sp>
      <p:sp>
        <p:nvSpPr>
          <p:cNvPr id="1048779" name="灯片编号占位符 3"/>
          <p:cNvSpPr>
            <a:spLocks noGrp="1"/>
          </p:cNvSpPr>
          <p:nvPr>
            <p:ph type="sldNum" sz="quarter" idx="10"/>
          </p:nvPr>
        </p:nvSpPr>
        <p:spPr/>
        <p:txBody>
          <a:bodyPr/>
          <a:lstStyle/>
          <a:p>
            <a:fld id="{451C4565-663A-4A2C-9B42-DDDC44FD8B06}"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幻灯片图像占位符 1"/>
          <p:cNvSpPr>
            <a:spLocks noGrp="1" noRot="1" noChangeAspect="1"/>
          </p:cNvSpPr>
          <p:nvPr>
            <p:ph type="sldImg"/>
          </p:nvPr>
        </p:nvSpPr>
        <p:spPr/>
      </p:sp>
      <p:sp>
        <p:nvSpPr>
          <p:cNvPr id="1048821" name="备注占位符 2"/>
          <p:cNvSpPr>
            <a:spLocks noGrp="1"/>
          </p:cNvSpPr>
          <p:nvPr>
            <p:ph type="body" idx="1"/>
          </p:nvPr>
        </p:nvSpPr>
        <p:spPr/>
        <p:txBody>
          <a:bodyPr/>
          <a:lstStyle/>
          <a:p>
            <a:endParaRPr lang="zh-CN" altLang="en-US"/>
          </a:p>
        </p:txBody>
      </p:sp>
      <p:sp>
        <p:nvSpPr>
          <p:cNvPr id="1048822" name="灯片编号占位符 3"/>
          <p:cNvSpPr>
            <a:spLocks noGrp="1"/>
          </p:cNvSpPr>
          <p:nvPr>
            <p:ph type="sldNum" sz="quarter" idx="10"/>
          </p:nvPr>
        </p:nvSpPr>
        <p:spPr/>
        <p:txBody>
          <a:bodyPr/>
          <a:lstStyle/>
          <a:p>
            <a:fld id="{451C4565-663A-4A2C-9B42-DDDC44FD8B06}"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6" name="幻灯片图像占位符 1"/>
          <p:cNvSpPr>
            <a:spLocks noGrp="1" noRot="1" noChangeAspect="1"/>
          </p:cNvSpPr>
          <p:nvPr>
            <p:ph type="sldImg"/>
          </p:nvPr>
        </p:nvSpPr>
        <p:spPr/>
      </p:sp>
      <p:sp>
        <p:nvSpPr>
          <p:cNvPr id="1048837" name="备注占位符 2"/>
          <p:cNvSpPr>
            <a:spLocks noGrp="1"/>
          </p:cNvSpPr>
          <p:nvPr>
            <p:ph type="body" idx="1"/>
          </p:nvPr>
        </p:nvSpPr>
        <p:spPr/>
        <p:txBody>
          <a:bodyPr/>
          <a:lstStyle/>
          <a:p>
            <a:endParaRPr lang="zh-CN" altLang="en-US"/>
          </a:p>
        </p:txBody>
      </p:sp>
      <p:sp>
        <p:nvSpPr>
          <p:cNvPr id="1048838" name="灯片编号占位符 3"/>
          <p:cNvSpPr>
            <a:spLocks noGrp="1"/>
          </p:cNvSpPr>
          <p:nvPr>
            <p:ph type="sldNum" sz="quarter" idx="10"/>
          </p:nvPr>
        </p:nvSpPr>
        <p:spPr/>
        <p:txBody>
          <a:bodyPr/>
          <a:lstStyle/>
          <a:p>
            <a:fld id="{451C4565-663A-4A2C-9B42-DDDC44FD8B06}"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9" name="幻灯片图像占位符 1"/>
          <p:cNvSpPr>
            <a:spLocks noGrp="1" noRot="1" noChangeAspect="1"/>
          </p:cNvSpPr>
          <p:nvPr>
            <p:ph type="sldImg"/>
          </p:nvPr>
        </p:nvSpPr>
        <p:spPr/>
      </p:sp>
      <p:sp>
        <p:nvSpPr>
          <p:cNvPr id="1048850" name="备注占位符 2"/>
          <p:cNvSpPr>
            <a:spLocks noGrp="1"/>
          </p:cNvSpPr>
          <p:nvPr>
            <p:ph type="body" idx="1"/>
          </p:nvPr>
        </p:nvSpPr>
        <p:spPr/>
        <p:txBody>
          <a:bodyPr/>
          <a:lstStyle/>
          <a:p>
            <a:endParaRPr lang="zh-CN" altLang="en-US"/>
          </a:p>
        </p:txBody>
      </p:sp>
      <p:sp>
        <p:nvSpPr>
          <p:cNvPr id="1048851" name="灯片编号占位符 3"/>
          <p:cNvSpPr>
            <a:spLocks noGrp="1"/>
          </p:cNvSpPr>
          <p:nvPr>
            <p:ph type="sldNum" sz="quarter" idx="10"/>
          </p:nvPr>
        </p:nvSpPr>
        <p:spPr/>
        <p:txBody>
          <a:bodyPr/>
          <a:lstStyle/>
          <a:p>
            <a:fld id="{451C4565-663A-4A2C-9B42-DDDC44FD8B06}"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幻灯片图像占位符 1"/>
          <p:cNvSpPr>
            <a:spLocks noGrp="1" noRot="1" noChangeAspect="1"/>
          </p:cNvSpPr>
          <p:nvPr>
            <p:ph type="sldImg"/>
          </p:nvPr>
        </p:nvSpPr>
        <p:spPr/>
      </p:sp>
      <p:sp>
        <p:nvSpPr>
          <p:cNvPr id="1048634" name="备注占位符 2"/>
          <p:cNvSpPr>
            <a:spLocks noGrp="1"/>
          </p:cNvSpPr>
          <p:nvPr>
            <p:ph type="body" idx="1"/>
          </p:nvPr>
        </p:nvSpPr>
        <p:spPr/>
        <p:txBody>
          <a:bodyPr/>
          <a:lstStyle/>
          <a:p>
            <a:endParaRPr lang="zh-CN" altLang="en-US"/>
          </a:p>
        </p:txBody>
      </p:sp>
      <p:sp>
        <p:nvSpPr>
          <p:cNvPr id="1048635" name="灯片编号占位符 3"/>
          <p:cNvSpPr>
            <a:spLocks noGrp="1"/>
          </p:cNvSpPr>
          <p:nvPr>
            <p:ph type="sldNum" sz="quarter" idx="10"/>
          </p:nvPr>
        </p:nvSpPr>
        <p:spPr/>
        <p:txBody>
          <a:bodyPr/>
          <a:lstStyle/>
          <a:p>
            <a:fld id="{451C4565-663A-4A2C-9B42-DDDC44FD8B06}"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幻灯片图像占位符 1"/>
          <p:cNvSpPr>
            <a:spLocks noGrp="1" noRot="1" noChangeAspect="1"/>
          </p:cNvSpPr>
          <p:nvPr>
            <p:ph type="sldImg"/>
          </p:nvPr>
        </p:nvSpPr>
        <p:spPr/>
      </p:sp>
      <p:sp>
        <p:nvSpPr>
          <p:cNvPr id="1048644" name="备注占位符 2"/>
          <p:cNvSpPr>
            <a:spLocks noGrp="1"/>
          </p:cNvSpPr>
          <p:nvPr>
            <p:ph type="body" idx="1"/>
          </p:nvPr>
        </p:nvSpPr>
        <p:spPr/>
        <p:txBody>
          <a:bodyPr/>
          <a:lstStyle/>
          <a:p>
            <a:endParaRPr lang="zh-CN" altLang="en-US"/>
          </a:p>
        </p:txBody>
      </p:sp>
      <p:sp>
        <p:nvSpPr>
          <p:cNvPr id="1048645" name="灯片编号占位符 3"/>
          <p:cNvSpPr>
            <a:spLocks noGrp="1"/>
          </p:cNvSpPr>
          <p:nvPr>
            <p:ph type="sldNum" sz="quarter" idx="10"/>
          </p:nvPr>
        </p:nvSpPr>
        <p:spPr/>
        <p:txBody>
          <a:bodyPr/>
          <a:lstStyle/>
          <a:p>
            <a:fld id="{451C4565-663A-4A2C-9B42-DDDC44FD8B06}"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幻灯片图像占位符 1"/>
          <p:cNvSpPr>
            <a:spLocks noGrp="1" noRot="1" noChangeAspect="1"/>
          </p:cNvSpPr>
          <p:nvPr>
            <p:ph type="sldImg"/>
          </p:nvPr>
        </p:nvSpPr>
        <p:spPr/>
      </p:sp>
      <p:sp>
        <p:nvSpPr>
          <p:cNvPr id="1048658" name="备注占位符 2"/>
          <p:cNvSpPr>
            <a:spLocks noGrp="1"/>
          </p:cNvSpPr>
          <p:nvPr>
            <p:ph type="body" idx="1"/>
          </p:nvPr>
        </p:nvSpPr>
        <p:spPr/>
        <p:txBody>
          <a:bodyPr/>
          <a:lstStyle/>
          <a:p>
            <a:endParaRPr lang="zh-CN" altLang="en-US"/>
          </a:p>
        </p:txBody>
      </p:sp>
      <p:sp>
        <p:nvSpPr>
          <p:cNvPr id="1048659" name="灯片编号占位符 3"/>
          <p:cNvSpPr>
            <a:spLocks noGrp="1"/>
          </p:cNvSpPr>
          <p:nvPr>
            <p:ph type="sldNum" sz="quarter" idx="10"/>
          </p:nvPr>
        </p:nvSpPr>
        <p:spPr/>
        <p:txBody>
          <a:bodyPr/>
          <a:lstStyle/>
          <a:p>
            <a:fld id="{451C4565-663A-4A2C-9B42-DDDC44FD8B06}"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幻灯片图像占位符 1"/>
          <p:cNvSpPr>
            <a:spLocks noGrp="1" noRot="1" noChangeAspect="1"/>
          </p:cNvSpPr>
          <p:nvPr>
            <p:ph type="sldImg"/>
          </p:nvPr>
        </p:nvSpPr>
        <p:spPr/>
      </p:sp>
      <p:sp>
        <p:nvSpPr>
          <p:cNvPr id="1048664" name="备注占位符 2"/>
          <p:cNvSpPr>
            <a:spLocks noGrp="1"/>
          </p:cNvSpPr>
          <p:nvPr>
            <p:ph type="body" idx="1"/>
          </p:nvPr>
        </p:nvSpPr>
        <p:spPr/>
        <p:txBody>
          <a:bodyPr/>
          <a:lstStyle/>
          <a:p>
            <a:endParaRPr lang="zh-CN" altLang="en-US"/>
          </a:p>
        </p:txBody>
      </p:sp>
      <p:sp>
        <p:nvSpPr>
          <p:cNvPr id="1048665" name="灯片编号占位符 3"/>
          <p:cNvSpPr>
            <a:spLocks noGrp="1"/>
          </p:cNvSpPr>
          <p:nvPr>
            <p:ph type="sldNum" sz="quarter" idx="10"/>
          </p:nvPr>
        </p:nvSpPr>
        <p:spPr/>
        <p:txBody>
          <a:bodyPr/>
          <a:lstStyle/>
          <a:p>
            <a:fld id="{451C4565-663A-4A2C-9B42-DDDC44FD8B06}"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10"/>
          </p:nvPr>
        </p:nvSpPr>
        <p:spPr/>
        <p:txBody>
          <a:bodyPr/>
          <a:lstStyle/>
          <a:p>
            <a:fld id="{451C4565-663A-4A2C-9B42-DDDC44FD8B06}"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6" name="幻灯片图像占位符 1"/>
          <p:cNvSpPr>
            <a:spLocks noGrp="1" noRot="1" noChangeAspect="1"/>
          </p:cNvSpPr>
          <p:nvPr>
            <p:ph type="sldImg"/>
          </p:nvPr>
        </p:nvSpPr>
        <p:spPr/>
      </p:sp>
      <p:sp>
        <p:nvSpPr>
          <p:cNvPr id="1048697" name="备注占位符 2"/>
          <p:cNvSpPr>
            <a:spLocks noGrp="1"/>
          </p:cNvSpPr>
          <p:nvPr>
            <p:ph type="body" idx="1"/>
          </p:nvPr>
        </p:nvSpPr>
        <p:spPr/>
        <p:txBody>
          <a:bodyPr/>
          <a:lstStyle/>
          <a:p>
            <a:endParaRPr lang="zh-CN" altLang="en-US"/>
          </a:p>
        </p:txBody>
      </p:sp>
      <p:sp>
        <p:nvSpPr>
          <p:cNvPr id="1048698" name="灯片编号占位符 3"/>
          <p:cNvSpPr>
            <a:spLocks noGrp="1"/>
          </p:cNvSpPr>
          <p:nvPr>
            <p:ph type="sldNum" sz="quarter" idx="10"/>
          </p:nvPr>
        </p:nvSpPr>
        <p:spPr/>
        <p:txBody>
          <a:bodyPr/>
          <a:lstStyle/>
          <a:p>
            <a:fld id="{451C4565-663A-4A2C-9B42-DDDC44FD8B06}"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幻灯片图像占位符 1"/>
          <p:cNvSpPr>
            <a:spLocks noGrp="1" noRot="1" noChangeAspect="1"/>
          </p:cNvSpPr>
          <p:nvPr>
            <p:ph type="sldImg"/>
          </p:nvPr>
        </p:nvSpPr>
        <p:spPr/>
      </p:sp>
      <p:sp>
        <p:nvSpPr>
          <p:cNvPr id="1048715" name="备注占位符 2"/>
          <p:cNvSpPr>
            <a:spLocks noGrp="1"/>
          </p:cNvSpPr>
          <p:nvPr>
            <p:ph type="body" idx="1"/>
          </p:nvPr>
        </p:nvSpPr>
        <p:spPr/>
        <p:txBody>
          <a:bodyPr/>
          <a:lstStyle/>
          <a:p>
            <a:endParaRPr lang="zh-CN" altLang="en-US"/>
          </a:p>
        </p:txBody>
      </p:sp>
      <p:sp>
        <p:nvSpPr>
          <p:cNvPr id="1048716" name="灯片编号占位符 3"/>
          <p:cNvSpPr>
            <a:spLocks noGrp="1"/>
          </p:cNvSpPr>
          <p:nvPr>
            <p:ph type="sldNum" sz="quarter" idx="10"/>
          </p:nvPr>
        </p:nvSpPr>
        <p:spPr/>
        <p:txBody>
          <a:bodyPr/>
          <a:lstStyle/>
          <a:p>
            <a:fld id="{451C4565-663A-4A2C-9B42-DDDC44FD8B06}"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幻灯片图像占位符 1"/>
          <p:cNvSpPr>
            <a:spLocks noGrp="1" noRot="1" noChangeAspect="1"/>
          </p:cNvSpPr>
          <p:nvPr>
            <p:ph type="sldImg"/>
          </p:nvPr>
        </p:nvSpPr>
        <p:spPr/>
      </p:sp>
      <p:sp>
        <p:nvSpPr>
          <p:cNvPr id="1048731" name="备注占位符 2"/>
          <p:cNvSpPr>
            <a:spLocks noGrp="1"/>
          </p:cNvSpPr>
          <p:nvPr>
            <p:ph type="body" idx="1"/>
          </p:nvPr>
        </p:nvSpPr>
        <p:spPr/>
        <p:txBody>
          <a:bodyPr/>
          <a:lstStyle/>
          <a:p>
            <a:endParaRPr lang="zh-CN" altLang="en-US"/>
          </a:p>
        </p:txBody>
      </p:sp>
      <p:sp>
        <p:nvSpPr>
          <p:cNvPr id="1048732" name="灯片编号占位符 3"/>
          <p:cNvSpPr>
            <a:spLocks noGrp="1"/>
          </p:cNvSpPr>
          <p:nvPr>
            <p:ph type="sldNum" sz="quarter" idx="10"/>
          </p:nvPr>
        </p:nvSpPr>
        <p:spPr/>
        <p:txBody>
          <a:bodyPr/>
          <a:lstStyle/>
          <a:p>
            <a:fld id="{451C4565-663A-4A2C-9B42-DDDC44FD8B06}"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lide 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48907" name="Picture Placeholder 7"/>
          <p:cNvSpPr>
            <a:spLocks noGrp="1"/>
          </p:cNvSpPr>
          <p:nvPr>
            <p:ph type="pic" sz="quarter" idx="10"/>
          </p:nvPr>
        </p:nvSpPr>
        <p:spPr>
          <a:xfrm>
            <a:off x="1549793" y="2190595"/>
            <a:ext cx="2891240" cy="1837416"/>
          </a:xfrm>
          <a:prstGeom prst="rect">
            <a:avLst/>
          </a:prstGeom>
        </p:spPr>
      </p:sp>
      <p:sp>
        <p:nvSpPr>
          <p:cNvPr id="1048908" name="Picture Placeholder 7"/>
          <p:cNvSpPr>
            <a:spLocks noGrp="1"/>
          </p:cNvSpPr>
          <p:nvPr>
            <p:ph type="pic" sz="quarter" idx="11"/>
          </p:nvPr>
        </p:nvSpPr>
        <p:spPr>
          <a:xfrm>
            <a:off x="4504033" y="2190595"/>
            <a:ext cx="3779246" cy="1837416"/>
          </a:xfrm>
          <a:prstGeom prst="rect">
            <a:avLst/>
          </a:prstGeom>
        </p:spPr>
      </p:sp>
      <p:sp>
        <p:nvSpPr>
          <p:cNvPr id="1048909" name="Picture Placeholder 7"/>
          <p:cNvSpPr>
            <a:spLocks noGrp="1"/>
          </p:cNvSpPr>
          <p:nvPr>
            <p:ph type="pic" sz="quarter" idx="12"/>
          </p:nvPr>
        </p:nvSpPr>
        <p:spPr>
          <a:xfrm>
            <a:off x="6193629" y="4091896"/>
            <a:ext cx="4386664" cy="1837416"/>
          </a:xfrm>
          <a:prstGeom prst="rect">
            <a:avLst/>
          </a:prstGeom>
        </p:spPr>
      </p:sp>
      <p:sp>
        <p:nvSpPr>
          <p:cNvPr id="1048910" name="Picture Placeholder 7"/>
          <p:cNvSpPr>
            <a:spLocks noGrp="1"/>
          </p:cNvSpPr>
          <p:nvPr>
            <p:ph type="pic" sz="quarter" idx="13"/>
          </p:nvPr>
        </p:nvSpPr>
        <p:spPr>
          <a:xfrm>
            <a:off x="1549793" y="4091896"/>
            <a:ext cx="2262590" cy="1837416"/>
          </a:xfrm>
          <a:prstGeom prst="rect">
            <a:avLst/>
          </a:prstGeom>
        </p:spPr>
      </p:sp>
      <p:sp>
        <p:nvSpPr>
          <p:cNvPr id="1048911" name="Picture Placeholder 7"/>
          <p:cNvSpPr>
            <a:spLocks noGrp="1"/>
          </p:cNvSpPr>
          <p:nvPr>
            <p:ph type="pic" sz="quarter" idx="14"/>
          </p:nvPr>
        </p:nvSpPr>
        <p:spPr>
          <a:xfrm>
            <a:off x="3869532" y="4091894"/>
            <a:ext cx="2266948" cy="1837416"/>
          </a:xfrm>
          <a:prstGeom prst="rect">
            <a:avLst/>
          </a:prstGeom>
        </p:spPr>
      </p:sp>
      <p:sp>
        <p:nvSpPr>
          <p:cNvPr id="1048912" name="Picture Placeholder 7"/>
          <p:cNvSpPr>
            <a:spLocks noGrp="1"/>
          </p:cNvSpPr>
          <p:nvPr>
            <p:ph type="pic" sz="quarter" idx="15"/>
          </p:nvPr>
        </p:nvSpPr>
        <p:spPr>
          <a:xfrm>
            <a:off x="8329812" y="2190595"/>
            <a:ext cx="2250481" cy="1837416"/>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48857" name="Picture Placeholder 7"/>
          <p:cNvSpPr>
            <a:spLocks noGrp="1"/>
          </p:cNvSpPr>
          <p:nvPr>
            <p:ph type="pic" sz="quarter" idx="13"/>
          </p:nvPr>
        </p:nvSpPr>
        <p:spPr>
          <a:xfrm>
            <a:off x="0" y="3672114"/>
            <a:ext cx="2438400" cy="2438400"/>
          </a:xfrm>
          <a:prstGeom prst="rect">
            <a:avLst/>
          </a:prstGeom>
        </p:spPr>
      </p:sp>
      <p:sp>
        <p:nvSpPr>
          <p:cNvPr id="1048858" name="Picture Placeholder 7"/>
          <p:cNvSpPr>
            <a:spLocks noGrp="1"/>
          </p:cNvSpPr>
          <p:nvPr>
            <p:ph type="pic" sz="quarter" idx="14"/>
          </p:nvPr>
        </p:nvSpPr>
        <p:spPr>
          <a:xfrm>
            <a:off x="2438400" y="3672114"/>
            <a:ext cx="2438400" cy="2438400"/>
          </a:xfrm>
          <a:prstGeom prst="rect">
            <a:avLst/>
          </a:prstGeom>
        </p:spPr>
      </p:sp>
      <p:sp>
        <p:nvSpPr>
          <p:cNvPr id="1048859" name="Picture Placeholder 7"/>
          <p:cNvSpPr>
            <a:spLocks noGrp="1"/>
          </p:cNvSpPr>
          <p:nvPr>
            <p:ph type="pic" sz="quarter" idx="15"/>
          </p:nvPr>
        </p:nvSpPr>
        <p:spPr>
          <a:xfrm>
            <a:off x="4876800" y="3672114"/>
            <a:ext cx="2438400" cy="2438400"/>
          </a:xfrm>
          <a:prstGeom prst="rect">
            <a:avLst/>
          </a:prstGeom>
        </p:spPr>
      </p:sp>
      <p:sp>
        <p:nvSpPr>
          <p:cNvPr id="1048860" name="Picture Placeholder 7"/>
          <p:cNvSpPr>
            <a:spLocks noGrp="1"/>
          </p:cNvSpPr>
          <p:nvPr>
            <p:ph type="pic" sz="quarter" idx="16"/>
          </p:nvPr>
        </p:nvSpPr>
        <p:spPr>
          <a:xfrm>
            <a:off x="7315200" y="3672114"/>
            <a:ext cx="2438400" cy="2438400"/>
          </a:xfrm>
          <a:prstGeom prst="rect">
            <a:avLst/>
          </a:prstGeom>
        </p:spPr>
      </p:sp>
      <p:sp>
        <p:nvSpPr>
          <p:cNvPr id="1048861" name="Picture Placeholder 7"/>
          <p:cNvSpPr>
            <a:spLocks noGrp="1"/>
          </p:cNvSpPr>
          <p:nvPr>
            <p:ph type="pic" sz="quarter" idx="17"/>
          </p:nvPr>
        </p:nvSpPr>
        <p:spPr>
          <a:xfrm>
            <a:off x="9753600" y="3672114"/>
            <a:ext cx="2438400" cy="2438400"/>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48875" name="Picture Placeholder 7"/>
          <p:cNvSpPr>
            <a:spLocks noGrp="1"/>
          </p:cNvSpPr>
          <p:nvPr>
            <p:ph type="pic" sz="quarter" idx="13"/>
          </p:nvPr>
        </p:nvSpPr>
        <p:spPr>
          <a:xfrm>
            <a:off x="1291769" y="2298744"/>
            <a:ext cx="3004457" cy="2882855"/>
          </a:xfrm>
          <a:prstGeom prst="rect">
            <a:avLst/>
          </a:prstGeom>
        </p:spPr>
      </p:sp>
      <p:sp>
        <p:nvSpPr>
          <p:cNvPr id="1048876" name="Picture Placeholder 7"/>
          <p:cNvSpPr>
            <a:spLocks noGrp="1"/>
          </p:cNvSpPr>
          <p:nvPr>
            <p:ph type="pic" sz="quarter" idx="14"/>
          </p:nvPr>
        </p:nvSpPr>
        <p:spPr>
          <a:xfrm>
            <a:off x="4625067" y="2298744"/>
            <a:ext cx="3004457" cy="2882855"/>
          </a:xfrm>
          <a:prstGeom prst="rect">
            <a:avLst/>
          </a:prstGeom>
        </p:spPr>
      </p:sp>
      <p:sp>
        <p:nvSpPr>
          <p:cNvPr id="1048877" name="Picture Placeholder 7"/>
          <p:cNvSpPr>
            <a:spLocks noGrp="1"/>
          </p:cNvSpPr>
          <p:nvPr>
            <p:ph type="pic" sz="quarter" idx="15"/>
          </p:nvPr>
        </p:nvSpPr>
        <p:spPr>
          <a:xfrm>
            <a:off x="7958363" y="2298744"/>
            <a:ext cx="3004457" cy="2882855"/>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48882" name="Picture Placeholder 1"/>
          <p:cNvSpPr>
            <a:spLocks noGrp="1"/>
          </p:cNvSpPr>
          <p:nvPr>
            <p:ph type="pic" sz="quarter" idx="10"/>
          </p:nvPr>
        </p:nvSpPr>
        <p:spPr bwMode="auto">
          <a:xfrm>
            <a:off x="1323837" y="2335667"/>
            <a:ext cx="2425122" cy="3589234"/>
          </a:xfrm>
          <a:prstGeom prst="rect">
            <a:avLst/>
          </a:prstGeom>
          <a:noFill/>
        </p:spPr>
      </p:sp>
      <p:sp>
        <p:nvSpPr>
          <p:cNvPr id="1048883" name="Picture Placeholder 2"/>
          <p:cNvSpPr>
            <a:spLocks noGrp="1"/>
          </p:cNvSpPr>
          <p:nvPr>
            <p:ph type="pic" sz="quarter" idx="12"/>
          </p:nvPr>
        </p:nvSpPr>
        <p:spPr bwMode="auto">
          <a:xfrm>
            <a:off x="3947974" y="4225636"/>
            <a:ext cx="2425122" cy="1699265"/>
          </a:xfrm>
          <a:prstGeom prst="rect">
            <a:avLst/>
          </a:prstGeom>
          <a:noFill/>
        </p:spPr>
      </p:sp>
      <p:sp>
        <p:nvSpPr>
          <p:cNvPr id="1048884" name="Picture Placeholder 2"/>
          <p:cNvSpPr>
            <a:spLocks noGrp="1"/>
          </p:cNvSpPr>
          <p:nvPr>
            <p:ph type="pic" sz="quarter" idx="13"/>
          </p:nvPr>
        </p:nvSpPr>
        <p:spPr bwMode="auto">
          <a:xfrm>
            <a:off x="3947974" y="2335667"/>
            <a:ext cx="2425122" cy="1699265"/>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048913" name="Picture Placeholder 1"/>
          <p:cNvSpPr>
            <a:spLocks noGrp="1"/>
          </p:cNvSpPr>
          <p:nvPr>
            <p:ph type="pic" sz="quarter" idx="10"/>
          </p:nvPr>
        </p:nvSpPr>
        <p:spPr bwMode="auto">
          <a:xfrm>
            <a:off x="8569184" y="2335667"/>
            <a:ext cx="2425122" cy="3589234"/>
          </a:xfrm>
          <a:prstGeom prst="rect">
            <a:avLst/>
          </a:prstGeom>
          <a:noFill/>
        </p:spPr>
      </p:sp>
      <p:sp>
        <p:nvSpPr>
          <p:cNvPr id="1048914" name="Picture Placeholder 2"/>
          <p:cNvSpPr>
            <a:spLocks noGrp="1"/>
          </p:cNvSpPr>
          <p:nvPr>
            <p:ph type="pic" sz="quarter" idx="12"/>
          </p:nvPr>
        </p:nvSpPr>
        <p:spPr bwMode="auto">
          <a:xfrm>
            <a:off x="5941733" y="4225636"/>
            <a:ext cx="2425122" cy="1699265"/>
          </a:xfrm>
          <a:prstGeom prst="rect">
            <a:avLst/>
          </a:prstGeom>
          <a:noFill/>
        </p:spPr>
      </p:sp>
      <p:sp>
        <p:nvSpPr>
          <p:cNvPr id="1048915" name="Picture Placeholder 2"/>
          <p:cNvSpPr>
            <a:spLocks noGrp="1"/>
          </p:cNvSpPr>
          <p:nvPr>
            <p:ph type="pic" sz="quarter" idx="13"/>
          </p:nvPr>
        </p:nvSpPr>
        <p:spPr bwMode="auto">
          <a:xfrm>
            <a:off x="5941733" y="2335667"/>
            <a:ext cx="2425122" cy="1699265"/>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048867" name="Picture Placeholder 1"/>
          <p:cNvSpPr>
            <a:spLocks noGrp="1"/>
          </p:cNvSpPr>
          <p:nvPr>
            <p:ph type="pic" sz="quarter" idx="12"/>
          </p:nvPr>
        </p:nvSpPr>
        <p:spPr bwMode="auto">
          <a:xfrm>
            <a:off x="6095999" y="2243327"/>
            <a:ext cx="2425122" cy="3589234"/>
          </a:xfrm>
          <a:prstGeom prst="rect">
            <a:avLst/>
          </a:prstGeom>
          <a:noFill/>
        </p:spPr>
      </p:sp>
      <p:sp>
        <p:nvSpPr>
          <p:cNvPr id="1048868" name="Picture Placeholder 1"/>
          <p:cNvSpPr>
            <a:spLocks noGrp="1"/>
          </p:cNvSpPr>
          <p:nvPr>
            <p:ph type="pic" sz="quarter" idx="10"/>
          </p:nvPr>
        </p:nvSpPr>
        <p:spPr bwMode="auto">
          <a:xfrm>
            <a:off x="972347" y="2243327"/>
            <a:ext cx="2425122" cy="3589234"/>
          </a:xfrm>
          <a:prstGeom prst="rect">
            <a:avLst/>
          </a:prstGeom>
          <a:noFill/>
        </p:spPr>
      </p:sp>
      <p:sp>
        <p:nvSpPr>
          <p:cNvPr id="1048869" name="Picture Placeholder 1"/>
          <p:cNvSpPr>
            <a:spLocks noGrp="1"/>
          </p:cNvSpPr>
          <p:nvPr>
            <p:ph type="pic" sz="quarter" idx="11"/>
          </p:nvPr>
        </p:nvSpPr>
        <p:spPr bwMode="auto">
          <a:xfrm>
            <a:off x="3534173" y="2243327"/>
            <a:ext cx="2425122" cy="3589234"/>
          </a:xfrm>
          <a:prstGeom prst="rect">
            <a:avLst/>
          </a:prstGeom>
          <a:noFill/>
        </p:spPr>
      </p:sp>
      <p:sp>
        <p:nvSpPr>
          <p:cNvPr id="1048870" name="Picture Placeholder 1"/>
          <p:cNvSpPr>
            <a:spLocks noGrp="1"/>
          </p:cNvSpPr>
          <p:nvPr>
            <p:ph type="pic" sz="quarter" idx="13"/>
          </p:nvPr>
        </p:nvSpPr>
        <p:spPr bwMode="auto">
          <a:xfrm>
            <a:off x="8657825" y="2243327"/>
            <a:ext cx="2425122" cy="3589234"/>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048660" name="Picture Placeholder 1"/>
          <p:cNvSpPr>
            <a:spLocks noGrp="1"/>
          </p:cNvSpPr>
          <p:nvPr>
            <p:ph type="pic" sz="quarter" idx="10"/>
          </p:nvPr>
        </p:nvSpPr>
        <p:spPr bwMode="auto">
          <a:xfrm>
            <a:off x="0" y="0"/>
            <a:ext cx="12192000" cy="3255818"/>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048898" name="Picture Placeholder 1"/>
          <p:cNvSpPr>
            <a:spLocks noGrp="1"/>
          </p:cNvSpPr>
          <p:nvPr>
            <p:ph type="pic" sz="quarter" idx="10"/>
          </p:nvPr>
        </p:nvSpPr>
        <p:spPr bwMode="auto">
          <a:xfrm>
            <a:off x="0" y="0"/>
            <a:ext cx="6082145" cy="6858000"/>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48733" name="Picture Placeholder 1"/>
          <p:cNvSpPr>
            <a:spLocks noGrp="1"/>
          </p:cNvSpPr>
          <p:nvPr>
            <p:ph type="pic" sz="quarter" idx="10"/>
          </p:nvPr>
        </p:nvSpPr>
        <p:spPr bwMode="auto">
          <a:xfrm>
            <a:off x="554182" y="595116"/>
            <a:ext cx="11083636" cy="5667768"/>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048666" name="Picture Placeholder 2"/>
          <p:cNvSpPr>
            <a:spLocks noGrp="1"/>
          </p:cNvSpPr>
          <p:nvPr>
            <p:ph type="pic" sz="quarter" idx="52"/>
          </p:nvPr>
        </p:nvSpPr>
        <p:spPr>
          <a:xfrm>
            <a:off x="3305694" y="2355619"/>
            <a:ext cx="2133600" cy="2133600"/>
          </a:xfrm>
          <a:prstGeom prst="ellipse">
            <a:avLst/>
          </a:prstGeom>
        </p:spPr>
      </p:sp>
      <p:sp>
        <p:nvSpPr>
          <p:cNvPr id="1048667" name="Picture Placeholder 3"/>
          <p:cNvSpPr>
            <a:spLocks noGrp="1"/>
          </p:cNvSpPr>
          <p:nvPr>
            <p:ph type="pic" sz="quarter" idx="51"/>
          </p:nvPr>
        </p:nvSpPr>
        <p:spPr>
          <a:xfrm>
            <a:off x="6963294" y="2355619"/>
            <a:ext cx="2133600" cy="2133600"/>
          </a:xfrm>
          <a:prstGeom prst="ellipse">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1048629" name="Picture Placeholder 3"/>
          <p:cNvSpPr>
            <a:spLocks noGrp="1"/>
          </p:cNvSpPr>
          <p:nvPr>
            <p:ph type="pic" sz="quarter" idx="10"/>
          </p:nvPr>
        </p:nvSpPr>
        <p:spPr>
          <a:xfrm>
            <a:off x="2318028" y="2263691"/>
            <a:ext cx="7354609" cy="1961961"/>
          </a:xfrm>
          <a:prstGeom prst="rect">
            <a:avLst/>
          </a:prstGeo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48878" name="Picture Placeholder 2"/>
          <p:cNvSpPr>
            <a:spLocks noGrp="1"/>
          </p:cNvSpPr>
          <p:nvPr>
            <p:ph type="pic" sz="quarter" idx="52"/>
          </p:nvPr>
        </p:nvSpPr>
        <p:spPr>
          <a:xfrm>
            <a:off x="1424247" y="2053590"/>
            <a:ext cx="1939636" cy="1939636"/>
          </a:xfrm>
          <a:prstGeom prst="ellipse">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48886" name="Picture Placeholder 1"/>
          <p:cNvSpPr>
            <a:spLocks noGrp="1"/>
          </p:cNvSpPr>
          <p:nvPr>
            <p:ph type="pic" sz="quarter" idx="10"/>
          </p:nvPr>
        </p:nvSpPr>
        <p:spPr bwMode="auto">
          <a:xfrm>
            <a:off x="0" y="0"/>
            <a:ext cx="6082145" cy="6858000"/>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048653" name="Picture Placeholder 1"/>
          <p:cNvSpPr>
            <a:spLocks noGrp="1"/>
          </p:cNvSpPr>
          <p:nvPr>
            <p:ph type="pic" sz="quarter" idx="10"/>
          </p:nvPr>
        </p:nvSpPr>
        <p:spPr bwMode="auto">
          <a:xfrm>
            <a:off x="0" y="0"/>
            <a:ext cx="12192000" cy="6858000"/>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48902" name="Picture Placeholder 1"/>
          <p:cNvSpPr>
            <a:spLocks noGrp="1"/>
          </p:cNvSpPr>
          <p:nvPr>
            <p:ph type="pic" sz="quarter" idx="10"/>
          </p:nvPr>
        </p:nvSpPr>
        <p:spPr bwMode="auto">
          <a:xfrm>
            <a:off x="5890989" y="2292914"/>
            <a:ext cx="4697188" cy="1567933"/>
          </a:xfrm>
          <a:prstGeom prst="rect">
            <a:avLst/>
          </a:prstGeom>
          <a:noFill/>
        </p:spPr>
      </p:sp>
      <p:sp>
        <p:nvSpPr>
          <p:cNvPr id="1048903" name="Picture Placeholder 1"/>
          <p:cNvSpPr>
            <a:spLocks noGrp="1"/>
          </p:cNvSpPr>
          <p:nvPr>
            <p:ph type="pic" sz="quarter" idx="11"/>
          </p:nvPr>
        </p:nvSpPr>
        <p:spPr bwMode="auto">
          <a:xfrm>
            <a:off x="5890989" y="3989709"/>
            <a:ext cx="2282167" cy="1567933"/>
          </a:xfrm>
          <a:prstGeom prst="rect">
            <a:avLst/>
          </a:prstGeom>
          <a:noFill/>
        </p:spPr>
      </p:sp>
      <p:sp>
        <p:nvSpPr>
          <p:cNvPr id="1048904" name="Picture Placeholder 1"/>
          <p:cNvSpPr>
            <a:spLocks noGrp="1"/>
          </p:cNvSpPr>
          <p:nvPr>
            <p:ph type="pic" sz="quarter" idx="12"/>
          </p:nvPr>
        </p:nvSpPr>
        <p:spPr bwMode="auto">
          <a:xfrm>
            <a:off x="8306010" y="3989709"/>
            <a:ext cx="2282167" cy="1567933"/>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048852" name="Picture Placeholder 2"/>
          <p:cNvSpPr>
            <a:spLocks noGrp="1"/>
          </p:cNvSpPr>
          <p:nvPr>
            <p:ph type="pic" sz="quarter" idx="4294967295"/>
          </p:nvPr>
        </p:nvSpPr>
        <p:spPr>
          <a:xfrm>
            <a:off x="1817919" y="2354428"/>
            <a:ext cx="2095500" cy="1508760"/>
          </a:xfrm>
          <a:prstGeom prst="rect">
            <a:avLst/>
          </a:prstGeom>
        </p:spPr>
      </p:sp>
      <p:sp>
        <p:nvSpPr>
          <p:cNvPr id="1048853" name="Picture Placeholder 3"/>
          <p:cNvSpPr>
            <a:spLocks noGrp="1"/>
          </p:cNvSpPr>
          <p:nvPr>
            <p:ph type="pic" sz="quarter" idx="9"/>
          </p:nvPr>
        </p:nvSpPr>
        <p:spPr>
          <a:xfrm>
            <a:off x="4019391" y="2354428"/>
            <a:ext cx="2095500" cy="1508760"/>
          </a:xfrm>
          <a:prstGeom prst="rect">
            <a:avLst/>
          </a:prstGeom>
        </p:spPr>
      </p:sp>
      <p:sp>
        <p:nvSpPr>
          <p:cNvPr id="1048854" name="Picture Placeholder 4"/>
          <p:cNvSpPr>
            <a:spLocks noGrp="1"/>
          </p:cNvSpPr>
          <p:nvPr>
            <p:ph type="pic" sz="quarter" idx="19"/>
          </p:nvPr>
        </p:nvSpPr>
        <p:spPr>
          <a:xfrm>
            <a:off x="6220863" y="2354428"/>
            <a:ext cx="2095500" cy="1508760"/>
          </a:xfrm>
          <a:prstGeom prst="rect">
            <a:avLst/>
          </a:prstGeom>
        </p:spPr>
      </p:sp>
      <p:sp>
        <p:nvSpPr>
          <p:cNvPr id="1048855" name="Picture Placeholder 10"/>
          <p:cNvSpPr>
            <a:spLocks noGrp="1"/>
          </p:cNvSpPr>
          <p:nvPr>
            <p:ph type="pic" sz="quarter" idx="29"/>
          </p:nvPr>
        </p:nvSpPr>
        <p:spPr>
          <a:xfrm>
            <a:off x="8422335" y="2354428"/>
            <a:ext cx="2095500" cy="1508760"/>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48874" name="Picture Placeholder 1"/>
          <p:cNvSpPr>
            <a:spLocks noGrp="1"/>
          </p:cNvSpPr>
          <p:nvPr>
            <p:ph type="pic" sz="quarter" idx="10"/>
          </p:nvPr>
        </p:nvSpPr>
        <p:spPr bwMode="auto">
          <a:xfrm>
            <a:off x="0" y="0"/>
            <a:ext cx="12192000" cy="6858000"/>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048888" name="Picture Placeholder 2"/>
          <p:cNvSpPr>
            <a:spLocks noGrp="1"/>
          </p:cNvSpPr>
          <p:nvPr>
            <p:ph type="pic" sz="quarter" idx="4294967295"/>
          </p:nvPr>
        </p:nvSpPr>
        <p:spPr>
          <a:xfrm>
            <a:off x="1257502" y="2395727"/>
            <a:ext cx="2438400" cy="3464544"/>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048906" name="Picture Placeholder 1"/>
          <p:cNvSpPr>
            <a:spLocks noGrp="1"/>
          </p:cNvSpPr>
          <p:nvPr>
            <p:ph type="pic" sz="quarter" idx="10"/>
          </p:nvPr>
        </p:nvSpPr>
        <p:spPr bwMode="auto">
          <a:xfrm>
            <a:off x="0" y="3311236"/>
            <a:ext cx="12192000" cy="3546763"/>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048871" name="Picture Placeholder 1"/>
          <p:cNvSpPr>
            <a:spLocks noGrp="1"/>
          </p:cNvSpPr>
          <p:nvPr>
            <p:ph type="pic" sz="quarter" idx="10"/>
          </p:nvPr>
        </p:nvSpPr>
        <p:spPr bwMode="auto">
          <a:xfrm>
            <a:off x="0" y="0"/>
            <a:ext cx="12192000" cy="6858000"/>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048880" name="Picture Placeholder 2"/>
          <p:cNvSpPr>
            <a:spLocks noGrp="1"/>
          </p:cNvSpPr>
          <p:nvPr>
            <p:ph type="pic" sz="quarter" idx="4294967295"/>
          </p:nvPr>
        </p:nvSpPr>
        <p:spPr>
          <a:xfrm>
            <a:off x="4988858" y="3106271"/>
            <a:ext cx="2266183" cy="3966882"/>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lide 9">
    <p:spTree>
      <p:nvGrpSpPr>
        <p:cNvPr id="1" name=""/>
        <p:cNvGrpSpPr/>
        <p:nvPr/>
      </p:nvGrpSpPr>
      <p:grpSpPr>
        <a:xfrm>
          <a:off x="0" y="0"/>
          <a:ext cx="0" cy="0"/>
          <a:chOff x="0" y="0"/>
          <a:chExt cx="0" cy="0"/>
        </a:xfrm>
      </p:grpSpPr>
      <p:sp>
        <p:nvSpPr>
          <p:cNvPr id="1048636" name="Picture Placeholder 3"/>
          <p:cNvSpPr>
            <a:spLocks noGrp="1"/>
          </p:cNvSpPr>
          <p:nvPr>
            <p:ph type="pic" sz="quarter" idx="10"/>
          </p:nvPr>
        </p:nvSpPr>
        <p:spPr>
          <a:xfrm>
            <a:off x="2203728" y="2528888"/>
            <a:ext cx="3339823" cy="4329112"/>
          </a:xfrm>
          <a:prstGeom prst="rect">
            <a:avLst/>
          </a:prstGeo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48889" name="Picture Placeholder 2"/>
          <p:cNvSpPr>
            <a:spLocks noGrp="1"/>
          </p:cNvSpPr>
          <p:nvPr>
            <p:ph type="pic" sz="quarter" idx="4294967295"/>
          </p:nvPr>
        </p:nvSpPr>
        <p:spPr>
          <a:xfrm>
            <a:off x="7922871" y="1769840"/>
            <a:ext cx="1898248" cy="3225353"/>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048899" name="Picture Placeholder 2"/>
          <p:cNvSpPr>
            <a:spLocks noGrp="1"/>
          </p:cNvSpPr>
          <p:nvPr>
            <p:ph type="pic" sz="quarter" idx="4294967295"/>
          </p:nvPr>
        </p:nvSpPr>
        <p:spPr>
          <a:xfrm>
            <a:off x="2328863" y="4202119"/>
            <a:ext cx="2255153" cy="3966882"/>
          </a:xfrm>
          <a:prstGeom prst="rect">
            <a:avLst/>
          </a:prstGeom>
        </p:spPr>
      </p:sp>
      <p:sp>
        <p:nvSpPr>
          <p:cNvPr id="1048900" name="Picture Placeholder 2"/>
          <p:cNvSpPr>
            <a:spLocks noGrp="1"/>
          </p:cNvSpPr>
          <p:nvPr>
            <p:ph type="pic" sz="quarter" idx="9"/>
          </p:nvPr>
        </p:nvSpPr>
        <p:spPr>
          <a:xfrm>
            <a:off x="4926590" y="3000145"/>
            <a:ext cx="2255153" cy="3966882"/>
          </a:xfrm>
          <a:prstGeom prst="rect">
            <a:avLst/>
          </a:prstGeom>
        </p:spPr>
      </p:sp>
      <p:sp>
        <p:nvSpPr>
          <p:cNvPr id="1048901" name="Picture Placeholder 2"/>
          <p:cNvSpPr>
            <a:spLocks noGrp="1"/>
          </p:cNvSpPr>
          <p:nvPr>
            <p:ph type="pic" sz="quarter" idx="19"/>
          </p:nvPr>
        </p:nvSpPr>
        <p:spPr>
          <a:xfrm>
            <a:off x="7527575" y="4220532"/>
            <a:ext cx="2255153" cy="3966882"/>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048856" name="Picture Placeholder 2"/>
          <p:cNvSpPr>
            <a:spLocks noGrp="1"/>
          </p:cNvSpPr>
          <p:nvPr>
            <p:ph type="pic" sz="quarter" idx="4294967295"/>
          </p:nvPr>
        </p:nvSpPr>
        <p:spPr>
          <a:xfrm>
            <a:off x="8739679" y="1505368"/>
            <a:ext cx="1888348" cy="3343950"/>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048879" name="Picture Placeholder 2"/>
          <p:cNvSpPr>
            <a:spLocks noGrp="1"/>
          </p:cNvSpPr>
          <p:nvPr>
            <p:ph type="pic" sz="quarter" idx="4294967295"/>
          </p:nvPr>
        </p:nvSpPr>
        <p:spPr>
          <a:xfrm>
            <a:off x="1156447" y="2124635"/>
            <a:ext cx="2752165" cy="4733365"/>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048887" name="Picture Placeholder 2"/>
          <p:cNvSpPr>
            <a:spLocks noGrp="1"/>
          </p:cNvSpPr>
          <p:nvPr>
            <p:ph type="pic" sz="quarter" idx="4294967295"/>
          </p:nvPr>
        </p:nvSpPr>
        <p:spPr>
          <a:xfrm>
            <a:off x="1419923" y="2057729"/>
            <a:ext cx="3382536" cy="2164866"/>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048885" name="Picture Placeholder 2"/>
          <p:cNvSpPr>
            <a:spLocks noGrp="1"/>
          </p:cNvSpPr>
          <p:nvPr>
            <p:ph type="pic" sz="quarter" idx="4294967295"/>
          </p:nvPr>
        </p:nvSpPr>
        <p:spPr>
          <a:xfrm>
            <a:off x="7715833" y="2071053"/>
            <a:ext cx="3382536" cy="2164866"/>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048905" name="Picture Placeholder 2"/>
          <p:cNvSpPr>
            <a:spLocks noGrp="1"/>
          </p:cNvSpPr>
          <p:nvPr>
            <p:ph type="pic" sz="quarter" idx="4294967295"/>
          </p:nvPr>
        </p:nvSpPr>
        <p:spPr>
          <a:xfrm>
            <a:off x="1068646" y="1865313"/>
            <a:ext cx="3382536" cy="2164866"/>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48862" name="Picture Placeholder 2"/>
          <p:cNvSpPr>
            <a:spLocks noGrp="1"/>
          </p:cNvSpPr>
          <p:nvPr>
            <p:ph type="pic" sz="quarter" idx="4294967295"/>
          </p:nvPr>
        </p:nvSpPr>
        <p:spPr>
          <a:xfrm>
            <a:off x="7006361" y="2117318"/>
            <a:ext cx="3382536" cy="2164866"/>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1048684" name="Picture Placeholder 3"/>
          <p:cNvSpPr>
            <a:spLocks noGrp="1"/>
          </p:cNvSpPr>
          <p:nvPr>
            <p:ph type="pic" sz="quarter" idx="10"/>
          </p:nvPr>
        </p:nvSpPr>
        <p:spPr>
          <a:xfrm>
            <a:off x="0" y="2663597"/>
            <a:ext cx="12192000" cy="2437041"/>
          </a:xfrm>
          <a:prstGeom prst="rect">
            <a:avLst/>
          </a:prstGeo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4" name="日期占位符 1"/>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2021/3/9</a:t>
            </a:fld>
            <a:endParaRPr lang="zh-CN" altLang="en-US"/>
          </a:p>
        </p:txBody>
      </p:sp>
      <p:sp>
        <p:nvSpPr>
          <p:cNvPr id="1048585" name="页脚占位符 2"/>
          <p:cNvSpPr>
            <a:spLocks noGrp="1"/>
          </p:cNvSpPr>
          <p:nvPr>
            <p:ph type="ftr" sz="quarter" idx="11"/>
          </p:nvPr>
        </p:nvSpPr>
        <p:spPr>
          <a:xfrm>
            <a:off x="4038600" y="6356350"/>
            <a:ext cx="4114800" cy="365125"/>
          </a:xfrm>
        </p:spPr>
        <p:txBody>
          <a:bodyPr/>
          <a:lstStyle/>
          <a:p>
            <a:endParaRPr lang="zh-CN" altLang="en-US"/>
          </a:p>
        </p:txBody>
      </p:sp>
      <p:sp>
        <p:nvSpPr>
          <p:cNvPr id="1048586" name="灯片编号占位符 3"/>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标题和内容">
    <p:bg>
      <p:bgPr>
        <a:pattFill prst="ltHorz">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155" name="组合 1"/>
          <p:cNvGrpSpPr/>
          <p:nvPr userDrawn="1"/>
        </p:nvGrpSpPr>
        <p:grpSpPr>
          <a:xfrm>
            <a:off x="-1" y="368659"/>
            <a:ext cx="605390" cy="593487"/>
            <a:chOff x="184694" y="0"/>
            <a:chExt cx="202555" cy="721610"/>
          </a:xfrm>
          <a:solidFill>
            <a:schemeClr val="accent2"/>
          </a:solidFill>
        </p:grpSpPr>
        <p:sp>
          <p:nvSpPr>
            <p:cNvPr id="1048872" name="矩形 4"/>
            <p:cNvSpPr/>
            <p:nvPr/>
          </p:nvSpPr>
          <p:spPr>
            <a:xfrm>
              <a:off x="184694" y="0"/>
              <a:ext cx="14254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48873"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sp>
        <p:nvSpPr>
          <p:cNvPr id="1048804" name="Picture Placeholder 3"/>
          <p:cNvSpPr>
            <a:spLocks noGrp="1"/>
          </p:cNvSpPr>
          <p:nvPr>
            <p:ph type="pic" sz="quarter" idx="10"/>
          </p:nvPr>
        </p:nvSpPr>
        <p:spPr>
          <a:xfrm>
            <a:off x="1485900" y="2395726"/>
            <a:ext cx="2843213" cy="2843213"/>
          </a:xfrm>
          <a:prstGeom prst="rect">
            <a:avLst/>
          </a:prstGeom>
        </p:spPr>
        <p:txBody>
          <a:bodyPr/>
          <a:lstStyle/>
          <a:p>
            <a:endParaRPr lang="en-US"/>
          </a:p>
        </p:txBody>
      </p:sp>
      <p:sp>
        <p:nvSpPr>
          <p:cNvPr id="1048805" name="Picture Placeholder 3"/>
          <p:cNvSpPr>
            <a:spLocks noGrp="1"/>
          </p:cNvSpPr>
          <p:nvPr>
            <p:ph type="pic" sz="quarter" idx="11"/>
          </p:nvPr>
        </p:nvSpPr>
        <p:spPr>
          <a:xfrm>
            <a:off x="4614861" y="2395725"/>
            <a:ext cx="2843213" cy="2843213"/>
          </a:xfrm>
          <a:prstGeom prst="rect">
            <a:avLst/>
          </a:prstGeom>
        </p:spPr>
        <p:txBody>
          <a:bodyPr/>
          <a:lstStyle/>
          <a:p>
            <a:endParaRPr lang="en-US"/>
          </a:p>
        </p:txBody>
      </p:sp>
      <p:sp>
        <p:nvSpPr>
          <p:cNvPr id="1048806" name="Picture Placeholder 3"/>
          <p:cNvSpPr>
            <a:spLocks noGrp="1"/>
          </p:cNvSpPr>
          <p:nvPr>
            <p:ph type="pic" sz="quarter" idx="12"/>
          </p:nvPr>
        </p:nvSpPr>
        <p:spPr>
          <a:xfrm>
            <a:off x="7743822" y="2395724"/>
            <a:ext cx="2843213" cy="2843213"/>
          </a:xfrm>
          <a:prstGeom prst="rect">
            <a:avLst/>
          </a:prstGeo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53">
    <p:spTree>
      <p:nvGrpSpPr>
        <p:cNvPr id="1" name=""/>
        <p:cNvGrpSpPr/>
        <p:nvPr/>
      </p:nvGrpSpPr>
      <p:grpSpPr>
        <a:xfrm>
          <a:off x="0" y="0"/>
          <a:ext cx="0" cy="0"/>
          <a:chOff x="0" y="0"/>
          <a:chExt cx="0" cy="0"/>
        </a:xfrm>
      </p:grpSpPr>
      <p:sp>
        <p:nvSpPr>
          <p:cNvPr id="1048881" name="Picture Placeholder 7"/>
          <p:cNvSpPr>
            <a:spLocks noGrp="1"/>
          </p:cNvSpPr>
          <p:nvPr>
            <p:ph type="pic" sz="quarter" idx="10"/>
          </p:nvPr>
        </p:nvSpPr>
        <p:spPr>
          <a:xfrm>
            <a:off x="2203728" y="2143125"/>
            <a:ext cx="3339823" cy="4714875"/>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54">
    <p:spTree>
      <p:nvGrpSpPr>
        <p:cNvPr id="1" name=""/>
        <p:cNvGrpSpPr/>
        <p:nvPr/>
      </p:nvGrpSpPr>
      <p:grpSpPr>
        <a:xfrm>
          <a:off x="0" y="0"/>
          <a:ext cx="0" cy="0"/>
          <a:chOff x="0" y="0"/>
          <a:chExt cx="0" cy="0"/>
        </a:xfrm>
      </p:grpSpPr>
      <p:sp>
        <p:nvSpPr>
          <p:cNvPr id="1048890" name="Picture Placeholder 3"/>
          <p:cNvSpPr>
            <a:spLocks noGrp="1"/>
          </p:cNvSpPr>
          <p:nvPr>
            <p:ph type="pic" sz="quarter" idx="10"/>
          </p:nvPr>
        </p:nvSpPr>
        <p:spPr>
          <a:xfrm>
            <a:off x="2114549" y="2249578"/>
            <a:ext cx="1514475" cy="1363182"/>
          </a:xfrm>
          <a:prstGeom prst="rect">
            <a:avLst/>
          </a:prstGeom>
        </p:spPr>
        <p:txBody>
          <a:bodyPr/>
          <a:lstStyle/>
          <a:p>
            <a:endParaRPr lang="en-US"/>
          </a:p>
        </p:txBody>
      </p:sp>
      <p:sp>
        <p:nvSpPr>
          <p:cNvPr id="1048891" name="Picture Placeholder 3"/>
          <p:cNvSpPr>
            <a:spLocks noGrp="1"/>
          </p:cNvSpPr>
          <p:nvPr>
            <p:ph type="pic" sz="quarter" idx="11"/>
          </p:nvPr>
        </p:nvSpPr>
        <p:spPr>
          <a:xfrm>
            <a:off x="4257674" y="2249578"/>
            <a:ext cx="1514475" cy="1363182"/>
          </a:xfrm>
          <a:prstGeom prst="rect">
            <a:avLst/>
          </a:prstGeom>
        </p:spPr>
        <p:txBody>
          <a:bodyPr/>
          <a:lstStyle/>
          <a:p>
            <a:endParaRPr lang="en-US"/>
          </a:p>
        </p:txBody>
      </p:sp>
      <p:sp>
        <p:nvSpPr>
          <p:cNvPr id="1048892" name="Picture Placeholder 3"/>
          <p:cNvSpPr>
            <a:spLocks noGrp="1"/>
          </p:cNvSpPr>
          <p:nvPr>
            <p:ph type="pic" sz="quarter" idx="12"/>
          </p:nvPr>
        </p:nvSpPr>
        <p:spPr>
          <a:xfrm>
            <a:off x="6400799" y="2249578"/>
            <a:ext cx="1514475" cy="1363182"/>
          </a:xfrm>
          <a:prstGeom prst="rect">
            <a:avLst/>
          </a:prstGeom>
        </p:spPr>
        <p:txBody>
          <a:bodyPr/>
          <a:lstStyle/>
          <a:p>
            <a:endParaRPr lang="en-US"/>
          </a:p>
        </p:txBody>
      </p:sp>
      <p:sp>
        <p:nvSpPr>
          <p:cNvPr id="1048893" name="Picture Placeholder 3"/>
          <p:cNvSpPr>
            <a:spLocks noGrp="1"/>
          </p:cNvSpPr>
          <p:nvPr>
            <p:ph type="pic" sz="quarter" idx="13"/>
          </p:nvPr>
        </p:nvSpPr>
        <p:spPr>
          <a:xfrm>
            <a:off x="8543924" y="2249578"/>
            <a:ext cx="1514475" cy="1363182"/>
          </a:xfrm>
          <a:prstGeom prst="rect">
            <a:avLst/>
          </a:prstGeom>
        </p:spPr>
        <p:txBody>
          <a:bodyPr/>
          <a:lstStyle/>
          <a:p>
            <a:endParaRPr lang="en-US"/>
          </a:p>
        </p:txBody>
      </p:sp>
      <p:sp>
        <p:nvSpPr>
          <p:cNvPr id="1048894" name="Picture Placeholder 3"/>
          <p:cNvSpPr>
            <a:spLocks noGrp="1"/>
          </p:cNvSpPr>
          <p:nvPr>
            <p:ph type="pic" sz="quarter" idx="14"/>
          </p:nvPr>
        </p:nvSpPr>
        <p:spPr>
          <a:xfrm>
            <a:off x="2114549" y="4404392"/>
            <a:ext cx="1514475" cy="1363182"/>
          </a:xfrm>
          <a:prstGeom prst="rect">
            <a:avLst/>
          </a:prstGeom>
        </p:spPr>
        <p:txBody>
          <a:bodyPr/>
          <a:lstStyle/>
          <a:p>
            <a:endParaRPr lang="en-US"/>
          </a:p>
        </p:txBody>
      </p:sp>
      <p:sp>
        <p:nvSpPr>
          <p:cNvPr id="1048895" name="Picture Placeholder 3"/>
          <p:cNvSpPr>
            <a:spLocks noGrp="1"/>
          </p:cNvSpPr>
          <p:nvPr>
            <p:ph type="pic" sz="quarter" idx="15"/>
          </p:nvPr>
        </p:nvSpPr>
        <p:spPr>
          <a:xfrm>
            <a:off x="4257674" y="4404392"/>
            <a:ext cx="1514475" cy="1363182"/>
          </a:xfrm>
          <a:prstGeom prst="rect">
            <a:avLst/>
          </a:prstGeom>
        </p:spPr>
        <p:txBody>
          <a:bodyPr/>
          <a:lstStyle/>
          <a:p>
            <a:endParaRPr lang="en-US"/>
          </a:p>
        </p:txBody>
      </p:sp>
      <p:sp>
        <p:nvSpPr>
          <p:cNvPr id="1048896" name="Picture Placeholder 3"/>
          <p:cNvSpPr>
            <a:spLocks noGrp="1"/>
          </p:cNvSpPr>
          <p:nvPr>
            <p:ph type="pic" sz="quarter" idx="16"/>
          </p:nvPr>
        </p:nvSpPr>
        <p:spPr>
          <a:xfrm>
            <a:off x="6400799" y="4404392"/>
            <a:ext cx="1514475" cy="1363182"/>
          </a:xfrm>
          <a:prstGeom prst="rect">
            <a:avLst/>
          </a:prstGeom>
        </p:spPr>
        <p:txBody>
          <a:bodyPr/>
          <a:lstStyle/>
          <a:p>
            <a:endParaRPr lang="en-US"/>
          </a:p>
        </p:txBody>
      </p:sp>
      <p:sp>
        <p:nvSpPr>
          <p:cNvPr id="1048897" name="Picture Placeholder 3"/>
          <p:cNvSpPr>
            <a:spLocks noGrp="1"/>
          </p:cNvSpPr>
          <p:nvPr>
            <p:ph type="pic" sz="quarter" idx="17"/>
          </p:nvPr>
        </p:nvSpPr>
        <p:spPr>
          <a:xfrm>
            <a:off x="8543924" y="4404392"/>
            <a:ext cx="1514475" cy="1363182"/>
          </a:xfrm>
          <a:prstGeom prst="rect">
            <a:avLst/>
          </a:prstGeo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55">
    <p:spTree>
      <p:nvGrpSpPr>
        <p:cNvPr id="1" name=""/>
        <p:cNvGrpSpPr/>
        <p:nvPr/>
      </p:nvGrpSpPr>
      <p:grpSpPr>
        <a:xfrm>
          <a:off x="0" y="0"/>
          <a:ext cx="0" cy="0"/>
          <a:chOff x="0" y="0"/>
          <a:chExt cx="0" cy="0"/>
        </a:xfrm>
      </p:grpSpPr>
      <p:sp>
        <p:nvSpPr>
          <p:cNvPr id="1048706" name="Picture Placeholder 7"/>
          <p:cNvSpPr>
            <a:spLocks noGrp="1"/>
          </p:cNvSpPr>
          <p:nvPr>
            <p:ph type="pic" sz="quarter" idx="10"/>
          </p:nvPr>
        </p:nvSpPr>
        <p:spPr>
          <a:xfrm>
            <a:off x="1671639" y="2537371"/>
            <a:ext cx="4163214" cy="3146903"/>
          </a:xfrm>
          <a:prstGeom prst="rect">
            <a:avLst/>
          </a:prstGeom>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48863" name="Picture Placeholder 4"/>
          <p:cNvSpPr>
            <a:spLocks noGrp="1"/>
          </p:cNvSpPr>
          <p:nvPr>
            <p:ph type="pic" sz="quarter" idx="10"/>
          </p:nvPr>
        </p:nvSpPr>
        <p:spPr>
          <a:xfrm>
            <a:off x="1122614" y="3318038"/>
            <a:ext cx="614365" cy="614365"/>
          </a:xfrm>
          <a:prstGeom prst="rect">
            <a:avLst/>
          </a:prstGeom>
        </p:spPr>
        <p:txBody>
          <a:bodyPr/>
          <a:lstStyle/>
          <a:p>
            <a:endParaRPr lang="en-US" dirty="0"/>
          </a:p>
        </p:txBody>
      </p:sp>
      <p:sp>
        <p:nvSpPr>
          <p:cNvPr id="1048864" name="Picture Placeholder 4"/>
          <p:cNvSpPr>
            <a:spLocks noGrp="1"/>
          </p:cNvSpPr>
          <p:nvPr>
            <p:ph type="pic" sz="quarter" idx="11"/>
          </p:nvPr>
        </p:nvSpPr>
        <p:spPr>
          <a:xfrm>
            <a:off x="3819075" y="2703673"/>
            <a:ext cx="614365" cy="614365"/>
          </a:xfrm>
          <a:prstGeom prst="rect">
            <a:avLst/>
          </a:prstGeom>
        </p:spPr>
        <p:txBody>
          <a:bodyPr/>
          <a:lstStyle/>
          <a:p>
            <a:endParaRPr lang="en-US" dirty="0"/>
          </a:p>
        </p:txBody>
      </p:sp>
      <p:sp>
        <p:nvSpPr>
          <p:cNvPr id="1048865" name="Picture Placeholder 4"/>
          <p:cNvSpPr>
            <a:spLocks noGrp="1"/>
          </p:cNvSpPr>
          <p:nvPr>
            <p:ph type="pic" sz="quarter" idx="12"/>
          </p:nvPr>
        </p:nvSpPr>
        <p:spPr>
          <a:xfrm>
            <a:off x="6535134" y="3298172"/>
            <a:ext cx="614365" cy="614365"/>
          </a:xfrm>
          <a:prstGeom prst="rect">
            <a:avLst/>
          </a:prstGeom>
        </p:spPr>
        <p:txBody>
          <a:bodyPr/>
          <a:lstStyle/>
          <a:p>
            <a:endParaRPr lang="en-US" dirty="0"/>
          </a:p>
        </p:txBody>
      </p:sp>
      <p:sp>
        <p:nvSpPr>
          <p:cNvPr id="1048866" name="Picture Placeholder 4"/>
          <p:cNvSpPr>
            <a:spLocks noGrp="1"/>
          </p:cNvSpPr>
          <p:nvPr>
            <p:ph type="pic" sz="quarter" idx="13"/>
          </p:nvPr>
        </p:nvSpPr>
        <p:spPr>
          <a:xfrm>
            <a:off x="9118190" y="2683806"/>
            <a:ext cx="614365" cy="614365"/>
          </a:xfrm>
          <a:prstGeom prst="rect">
            <a:avLst/>
          </a:prstGeo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Lst>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8.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1.png"/><Relationship Id="rId10" Type="http://schemas.openxmlformats.org/officeDocument/2006/relationships/image" Target="../media/image33.png"/><Relationship Id="rId4" Type="http://schemas.openxmlformats.org/officeDocument/2006/relationships/notesSlide" Target="../notesSlides/notesSlide13.xml"/><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7" cstate="email">
            <a:lum/>
          </a:blip>
          <a:srcRect/>
          <a:stretch>
            <a:fillRect/>
          </a:stretch>
        </a:blipFill>
        <a:effectLst/>
      </p:bgPr>
    </p:bg>
    <p:spTree>
      <p:nvGrpSpPr>
        <p:cNvPr id="1" name=""/>
        <p:cNvGrpSpPr/>
        <p:nvPr/>
      </p:nvGrpSpPr>
      <p:grpSpPr>
        <a:xfrm>
          <a:off x="0" y="0"/>
          <a:ext cx="0" cy="0"/>
          <a:chOff x="0" y="0"/>
          <a:chExt cx="0" cy="0"/>
        </a:xfrm>
      </p:grpSpPr>
      <p:sp>
        <p:nvSpPr>
          <p:cNvPr id="1048576" name="Прямоугольник 3"/>
          <p:cNvSpPr/>
          <p:nvPr>
            <p:custDataLst>
              <p:tags r:id="rId1"/>
            </p:custDataLst>
          </p:nvPr>
        </p:nvSpPr>
        <p:spPr>
          <a:xfrm>
            <a:off x="3175" y="0"/>
            <a:ext cx="12188825" cy="6858000"/>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8577" name="Shape 592"/>
          <p:cNvSpPr/>
          <p:nvPr>
            <p:custDataLst>
              <p:tags r:id="rId2"/>
            </p:custDataLst>
          </p:nvPr>
        </p:nvSpPr>
        <p:spPr>
          <a:xfrm>
            <a:off x="3583303" y="3973195"/>
            <a:ext cx="4981575" cy="707390"/>
          </a:xfrm>
          <a:prstGeom prst="roundRect">
            <a:avLst>
              <a:gd name="adj" fmla="val 50000"/>
            </a:avLst>
          </a:prstGeom>
          <a:solidFill>
            <a:srgbClr val="42B7BB"/>
          </a:solidFill>
          <a:ln w="12700">
            <a:miter lim="400000"/>
          </a:ln>
        </p:spPr>
        <p:txBody>
          <a:bodyPr lIns="45719" rIns="45719" anchor="ctr"/>
          <a:lstStyle/>
          <a:p>
            <a:pPr lvl="0" defTabSz="914400">
              <a:defRPr sz="1800">
                <a:solidFill>
                  <a:srgbClr val="000000"/>
                </a:solidFill>
                <a:latin typeface="Arial" panose="020B0604020202020204"/>
                <a:ea typeface="Arial" panose="020B0604020202020204"/>
                <a:cs typeface="Arial" panose="020B0604020202020204"/>
                <a:sym typeface="Arial" panose="020B0604020202020204"/>
              </a:defRPr>
            </a:pPr>
            <a:endParaRPr>
              <a:solidFill>
                <a:srgbClr val="42B7BB"/>
              </a:solidFill>
            </a:endParaRPr>
          </a:p>
        </p:txBody>
      </p:sp>
      <p:sp>
        <p:nvSpPr>
          <p:cNvPr id="1048578" name="文本框 99"/>
          <p:cNvSpPr txBox="1"/>
          <p:nvPr>
            <p:custDataLst>
              <p:tags r:id="rId3"/>
            </p:custDataLst>
          </p:nvPr>
        </p:nvSpPr>
        <p:spPr>
          <a:xfrm>
            <a:off x="1664970" y="1435735"/>
            <a:ext cx="7621905" cy="828041"/>
          </a:xfrm>
          <a:prstGeom prst="rect">
            <a:avLst/>
          </a:prstGeom>
          <a:noFill/>
          <a:ln w="9525">
            <a:noFill/>
          </a:ln>
        </p:spPr>
        <p:txBody>
          <a:bodyPr wrap="square">
            <a:spAutoFit/>
            <a:scene3d>
              <a:camera prst="orthographicFront"/>
              <a:lightRig rig="threePt" dir="t"/>
            </a:scene3d>
          </a:bodyPr>
          <a:lstStyle/>
          <a:p>
            <a:pPr indent="0" algn="r"/>
            <a:r>
              <a:rPr lang="zh-CN" sz="5400" b="1">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地下线管防外损系统</a:t>
            </a:r>
          </a:p>
        </p:txBody>
      </p:sp>
      <p:sp>
        <p:nvSpPr>
          <p:cNvPr id="1048580" name="文本框 2"/>
          <p:cNvSpPr txBox="1"/>
          <p:nvPr>
            <p:custDataLst>
              <p:tags r:id="rId4"/>
            </p:custDataLst>
          </p:nvPr>
        </p:nvSpPr>
        <p:spPr>
          <a:xfrm>
            <a:off x="1664970" y="2345055"/>
            <a:ext cx="7621905" cy="751840"/>
          </a:xfrm>
          <a:prstGeom prst="rect">
            <a:avLst/>
          </a:prstGeom>
          <a:noFill/>
          <a:ln w="9525">
            <a:noFill/>
          </a:ln>
        </p:spPr>
        <p:txBody>
          <a:bodyPr wrap="square">
            <a:spAutoFit/>
          </a:bodyPr>
          <a:lstStyle/>
          <a:p>
            <a:pPr indent="0" algn="r"/>
            <a:r>
              <a:rPr lang="zh-CN" sz="4800">
                <a:solidFill>
                  <a:srgbClr val="42B7BB"/>
                </a:solidFill>
                <a:effectLst/>
                <a:latin typeface="微软雅黑" panose="020B0503020204020204" charset="-122"/>
                <a:ea typeface="微软雅黑" panose="020B0503020204020204" charset="-122"/>
                <a:sym typeface="+mn-ea"/>
              </a:rPr>
              <a:t>解决方案</a:t>
            </a:r>
          </a:p>
        </p:txBody>
      </p:sp>
      <p:sp>
        <p:nvSpPr>
          <p:cNvPr id="8" name="文本框 2"/>
          <p:cNvSpPr txBox="1"/>
          <p:nvPr/>
        </p:nvSpPr>
        <p:spPr>
          <a:xfrm>
            <a:off x="4110987" y="4096057"/>
            <a:ext cx="3926205" cy="461665"/>
          </a:xfrm>
          <a:prstGeom prst="rect">
            <a:avLst/>
          </a:prstGeom>
          <a:noFill/>
        </p:spPr>
        <p:txBody>
          <a:bodyPr wrap="square" rtlCol="0">
            <a:spAutoFit/>
          </a:bodyPr>
          <a:lstStyle/>
          <a:p>
            <a:r>
              <a:rPr lang="zh-CN" altLang="en-US" sz="2400" dirty="0">
                <a:solidFill>
                  <a:schemeClr val="bg1"/>
                </a:solidFill>
                <a:effectLst/>
                <a:latin typeface="思源黑体 CN Normal" panose="020B0400000000000000" charset="-122"/>
                <a:ea typeface="思源黑体 CN Normal" panose="020B0400000000000000" charset="-122"/>
                <a:cs typeface="思源黑体 CN Normal" panose="020B0400000000000000" charset="-122"/>
              </a:rPr>
              <a:t>浙江捷瑞电力科技有限公司</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任意多边形 1"/>
          <p:cNvSpPr/>
          <p:nvPr/>
        </p:nvSpPr>
        <p:spPr>
          <a:xfrm>
            <a:off x="1" y="-1"/>
            <a:ext cx="12173798" cy="6086901"/>
          </a:xfrm>
          <a:custGeom>
            <a:avLst/>
            <a:gdLst>
              <a:gd name="connsiteX0" fmla="*/ 0 w 3255032"/>
              <a:gd name="connsiteY0" fmla="*/ 0 h 1627517"/>
              <a:gd name="connsiteX1" fmla="*/ 3255032 w 3255032"/>
              <a:gd name="connsiteY1" fmla="*/ 0 h 1627517"/>
              <a:gd name="connsiteX2" fmla="*/ 0 w 3255032"/>
              <a:gd name="connsiteY2" fmla="*/ 1627517 h 1627517"/>
            </a:gdLst>
            <a:ahLst/>
            <a:cxnLst>
              <a:cxn ang="0">
                <a:pos x="connsiteX0" y="connsiteY0"/>
              </a:cxn>
              <a:cxn ang="0">
                <a:pos x="connsiteX1" y="connsiteY1"/>
              </a:cxn>
              <a:cxn ang="0">
                <a:pos x="connsiteX2" y="connsiteY2"/>
              </a:cxn>
            </a:cxnLst>
            <a:rect l="l" t="t" r="r" b="b"/>
            <a:pathLst>
              <a:path w="3255032" h="1627517">
                <a:moveTo>
                  <a:pt x="0" y="0"/>
                </a:moveTo>
                <a:lnTo>
                  <a:pt x="3255032" y="0"/>
                </a:lnTo>
                <a:lnTo>
                  <a:pt x="0" y="1627517"/>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0" name="矩形 4"/>
          <p:cNvSpPr/>
          <p:nvPr/>
        </p:nvSpPr>
        <p:spPr>
          <a:xfrm>
            <a:off x="6602078" y="4974570"/>
            <a:ext cx="3435264" cy="485132"/>
          </a:xfrm>
          <a:prstGeom prst="rect">
            <a:avLst/>
          </a:prstGeom>
        </p:spPr>
        <p:txBody>
          <a:bodyPr wrap="square" lIns="91431" tIns="45716" rIns="91431" bIns="45716">
            <a:spAutoFit/>
          </a:bodyPr>
          <a:lstStyle/>
          <a:p>
            <a:pPr algn="ctr"/>
            <a:r>
              <a:rPr lang="zh-CN" altLang="en-US" sz="2800" b="1" dirty="0" smtClean="0">
                <a:solidFill>
                  <a:srgbClr val="007777"/>
                </a:solidFill>
                <a:latin typeface="微软雅黑" panose="020B0503020204020204" charset="-122"/>
              </a:rPr>
              <a:t>产品介绍</a:t>
            </a:r>
          </a:p>
        </p:txBody>
      </p:sp>
      <p:sp>
        <p:nvSpPr>
          <p:cNvPr id="1048701" name="矩形 29"/>
          <p:cNvSpPr/>
          <p:nvPr/>
        </p:nvSpPr>
        <p:spPr bwMode="auto">
          <a:xfrm>
            <a:off x="7707642" y="4486763"/>
            <a:ext cx="1224136" cy="72461"/>
          </a:xfrm>
          <a:prstGeom prst="rect">
            <a:avLst/>
          </a:prstGeom>
          <a:solidFill>
            <a:srgbClr val="00777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48702" name="矩形 30"/>
          <p:cNvSpPr/>
          <p:nvPr/>
        </p:nvSpPr>
        <p:spPr>
          <a:xfrm>
            <a:off x="7927359" y="4660373"/>
            <a:ext cx="784702" cy="276999"/>
          </a:xfrm>
          <a:prstGeom prst="rect">
            <a:avLst/>
          </a:prstGeom>
        </p:spPr>
        <p:txBody>
          <a:bodyPr wrap="none">
            <a:spAutoFit/>
          </a:bodyPr>
          <a:lstStyle/>
          <a:p>
            <a:pPr algn="ctr" defTabSz="914400"/>
            <a:r>
              <a:rPr lang="en-US" altLang="zh-CN" sz="1200" dirty="0" smtClean="0">
                <a:solidFill>
                  <a:schemeClr val="tx1">
                    <a:lumMod val="65000"/>
                    <a:lumOff val="35000"/>
                  </a:schemeClr>
                </a:solidFill>
                <a:latin typeface="+mn-ea"/>
              </a:rPr>
              <a:t>PART 03</a:t>
            </a:r>
            <a:endParaRPr lang="en-US" altLang="zh-CN" sz="1200" dirty="0">
              <a:solidFill>
                <a:schemeClr val="tx1">
                  <a:lumMod val="65000"/>
                  <a:lumOff val="35000"/>
                </a:schemeClr>
              </a:solidFill>
              <a:latin typeface="+mn-ea"/>
            </a:endParaRPr>
          </a:p>
        </p:txBody>
      </p:sp>
      <p:sp>
        <p:nvSpPr>
          <p:cNvPr id="1048703" name="KSO_Shape"/>
          <p:cNvSpPr/>
          <p:nvPr/>
        </p:nvSpPr>
        <p:spPr bwMode="auto">
          <a:xfrm>
            <a:off x="7820714" y="3546918"/>
            <a:ext cx="997992" cy="720218"/>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6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5"/>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rgbClr val="007777"/>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charset="0"/>
              <a:ea typeface="宋体" panose="02010600030101010101" pitchFamily="2" charset="-122"/>
            </a:endParaRPr>
          </a:p>
        </p:txBody>
      </p:sp>
      <p:sp>
        <p:nvSpPr>
          <p:cNvPr id="1048704" name="任意多边形 6"/>
          <p:cNvSpPr/>
          <p:nvPr/>
        </p:nvSpPr>
        <p:spPr>
          <a:xfrm>
            <a:off x="0" y="0"/>
            <a:ext cx="4185135" cy="2092568"/>
          </a:xfrm>
          <a:custGeom>
            <a:avLst/>
            <a:gdLst>
              <a:gd name="connsiteX0" fmla="*/ 0 w 3255032"/>
              <a:gd name="connsiteY0" fmla="*/ 0 h 1627517"/>
              <a:gd name="connsiteX1" fmla="*/ 3255032 w 3255032"/>
              <a:gd name="connsiteY1" fmla="*/ 0 h 1627517"/>
              <a:gd name="connsiteX2" fmla="*/ 0 w 3255032"/>
              <a:gd name="connsiteY2" fmla="*/ 1627517 h 1627517"/>
            </a:gdLst>
            <a:ahLst/>
            <a:cxnLst>
              <a:cxn ang="0">
                <a:pos x="connsiteX0" y="connsiteY0"/>
              </a:cxn>
              <a:cxn ang="0">
                <a:pos x="connsiteX1" y="connsiteY1"/>
              </a:cxn>
              <a:cxn ang="0">
                <a:pos x="connsiteX2" y="connsiteY2"/>
              </a:cxn>
            </a:cxnLst>
            <a:rect l="l" t="t" r="r" b="b"/>
            <a:pathLst>
              <a:path w="3255032" h="1627517">
                <a:moveTo>
                  <a:pt x="0" y="0"/>
                </a:moveTo>
                <a:lnTo>
                  <a:pt x="3255032" y="0"/>
                </a:lnTo>
                <a:lnTo>
                  <a:pt x="0" y="1627517"/>
                </a:lnTo>
                <a:close/>
              </a:path>
            </a:pathLst>
          </a:cu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5" name="任意多边形 7"/>
          <p:cNvSpPr/>
          <p:nvPr/>
        </p:nvSpPr>
        <p:spPr>
          <a:xfrm>
            <a:off x="-18202" y="1351128"/>
            <a:ext cx="4767763" cy="4767763"/>
          </a:xfrm>
          <a:custGeom>
            <a:avLst/>
            <a:gdLst>
              <a:gd name="connsiteX0" fmla="*/ 0 w 1669244"/>
              <a:gd name="connsiteY0" fmla="*/ 0 h 1669244"/>
              <a:gd name="connsiteX1" fmla="*/ 1669244 w 1669244"/>
              <a:gd name="connsiteY1" fmla="*/ 834622 h 1669244"/>
              <a:gd name="connsiteX2" fmla="*/ 0 w 1669244"/>
              <a:gd name="connsiteY2" fmla="*/ 1669244 h 1669244"/>
            </a:gdLst>
            <a:ahLst/>
            <a:cxnLst>
              <a:cxn ang="0">
                <a:pos x="connsiteX0" y="connsiteY0"/>
              </a:cxn>
              <a:cxn ang="0">
                <a:pos x="connsiteX1" y="connsiteY1"/>
              </a:cxn>
              <a:cxn ang="0">
                <a:pos x="connsiteX2" y="connsiteY2"/>
              </a:cxn>
            </a:cxnLst>
            <a:rect l="l" t="t" r="r" b="b"/>
            <a:pathLst>
              <a:path w="1669244" h="1669244">
                <a:moveTo>
                  <a:pt x="0" y="0"/>
                </a:moveTo>
                <a:lnTo>
                  <a:pt x="1669244" y="834622"/>
                </a:lnTo>
                <a:lnTo>
                  <a:pt x="0" y="1669244"/>
                </a:lnTo>
                <a:close/>
              </a:path>
            </a:pathLst>
          </a:cu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7" name="TextBox 16"/>
          <p:cNvSpPr txBox="1"/>
          <p:nvPr/>
        </p:nvSpPr>
        <p:spPr>
          <a:xfrm>
            <a:off x="2195195" y="458470"/>
            <a:ext cx="7600950" cy="535940"/>
          </a:xfrm>
          <a:prstGeom prst="rect">
            <a:avLst/>
          </a:prstGeom>
          <a:noFill/>
        </p:spPr>
        <p:txBody>
          <a:bodyPr wrap="square" rtlCol="0">
            <a:spAutoFit/>
          </a:bodyPr>
          <a:lstStyle/>
          <a:p>
            <a:pPr algn="ctr" defTabSz="323850">
              <a:spcBef>
                <a:spcPts val="850"/>
              </a:spcBef>
            </a:pPr>
            <a:r>
              <a:rPr lang="zh-CN" altLang="en-US" sz="3200" b="1"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硬件设备：防外损地钉功能介绍</a:t>
            </a:r>
          </a:p>
        </p:txBody>
      </p:sp>
      <p:pic>
        <p:nvPicPr>
          <p:cNvPr id="2097173" name="图片 1"/>
          <p:cNvPicPr>
            <a:picLocks noChangeAspect="1"/>
          </p:cNvPicPr>
          <p:nvPr/>
        </p:nvPicPr>
        <p:blipFill>
          <a:blip r:embed="rId3"/>
          <a:srcRect l="20388" t="11960" r="21692"/>
          <a:stretch>
            <a:fillRect/>
          </a:stretch>
        </p:blipFill>
        <p:spPr>
          <a:xfrm>
            <a:off x="862965" y="1718310"/>
            <a:ext cx="4364990" cy="4529455"/>
          </a:xfrm>
          <a:prstGeom prst="rect">
            <a:avLst/>
          </a:prstGeom>
        </p:spPr>
      </p:pic>
      <p:sp>
        <p:nvSpPr>
          <p:cNvPr id="1048708" name="文本框 9"/>
          <p:cNvSpPr txBox="1"/>
          <p:nvPr/>
        </p:nvSpPr>
        <p:spPr>
          <a:xfrm>
            <a:off x="5379720" y="1743710"/>
            <a:ext cx="5913755" cy="548641"/>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cs typeface="微软雅黑" panose="020B0503020204020204" charset="-122"/>
              </a:rPr>
              <a:t>◆  在安装的时候可以通过扫描二维码将相关的电缆线路的信息输入到手机中，然后能上传到后台</a:t>
            </a:r>
          </a:p>
        </p:txBody>
      </p:sp>
      <p:sp>
        <p:nvSpPr>
          <p:cNvPr id="1048709" name="文本框 10"/>
          <p:cNvSpPr txBox="1"/>
          <p:nvPr/>
        </p:nvSpPr>
        <p:spPr>
          <a:xfrm>
            <a:off x="5379720" y="2515235"/>
            <a:ext cx="5913120" cy="548641"/>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cs typeface="微软雅黑" panose="020B0503020204020204" charset="-122"/>
                <a:sym typeface="+mn-ea"/>
              </a:rPr>
              <a:t>◆  </a:t>
            </a:r>
            <a:r>
              <a:rPr lang="zh-CN" altLang="en-US" sz="1600">
                <a:latin typeface="微软雅黑" panose="020B0503020204020204" charset="-122"/>
                <a:ea typeface="微软雅黑" panose="020B0503020204020204" charset="-122"/>
                <a:cs typeface="微软雅黑" panose="020B0503020204020204" charset="-122"/>
              </a:rPr>
              <a:t>通过手机扫描工具的定位功能，能够正常获取到设备的位置信息，在发生报警的时候，可以将位置信息进行上报</a:t>
            </a:r>
          </a:p>
        </p:txBody>
      </p:sp>
      <p:sp>
        <p:nvSpPr>
          <p:cNvPr id="1048710" name="文本框 11"/>
          <p:cNvSpPr txBox="1"/>
          <p:nvPr/>
        </p:nvSpPr>
        <p:spPr>
          <a:xfrm>
            <a:off x="5379720" y="3286760"/>
            <a:ext cx="5913755" cy="777240"/>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cs typeface="微软雅黑" panose="020B0503020204020204" charset="-122"/>
                <a:sym typeface="+mn-ea"/>
              </a:rPr>
              <a:t>◆  </a:t>
            </a:r>
            <a:r>
              <a:rPr lang="zh-CN" altLang="en-US" sz="1600">
                <a:latin typeface="微软雅黑" panose="020B0503020204020204" charset="-122"/>
                <a:ea typeface="微软雅黑" panose="020B0503020204020204" charset="-122"/>
                <a:cs typeface="微软雅黑" panose="020B0503020204020204" charset="-122"/>
              </a:rPr>
              <a:t>如果设备附件有施工或电缆被盗的时候，发送倾斜或移动的时候，直接触发到监测设备，使监测设备唤醒，上次非法开启的数据到后台</a:t>
            </a:r>
          </a:p>
        </p:txBody>
      </p:sp>
      <p:sp>
        <p:nvSpPr>
          <p:cNvPr id="1048711" name="文本框 12"/>
          <p:cNvSpPr txBox="1"/>
          <p:nvPr/>
        </p:nvSpPr>
        <p:spPr>
          <a:xfrm>
            <a:off x="5379085" y="4304665"/>
            <a:ext cx="5913755" cy="777241"/>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cs typeface="微软雅黑" panose="020B0503020204020204" charset="-122"/>
                <a:sym typeface="+mn-ea"/>
              </a:rPr>
              <a:t>◆  </a:t>
            </a:r>
            <a:r>
              <a:rPr lang="zh-CN" altLang="en-US" sz="1600">
                <a:latin typeface="微软雅黑" panose="020B0503020204020204" charset="-122"/>
                <a:ea typeface="微软雅黑" panose="020B0503020204020204" charset="-122"/>
                <a:cs typeface="微软雅黑" panose="020B0503020204020204" charset="-122"/>
              </a:rPr>
              <a:t>设备在白天的时候可以不发光，晚上的时候发光功能开启（为了电池耗流，可以使用发光材料），在发生报警的时候，通过闪送LED的灯，同时发生报警音，起到警示的作用</a:t>
            </a:r>
          </a:p>
        </p:txBody>
      </p:sp>
      <p:sp>
        <p:nvSpPr>
          <p:cNvPr id="1048712" name="文本框 13"/>
          <p:cNvSpPr txBox="1"/>
          <p:nvPr/>
        </p:nvSpPr>
        <p:spPr>
          <a:xfrm>
            <a:off x="5379085" y="5322570"/>
            <a:ext cx="5853430" cy="337185"/>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cs typeface="微软雅黑" panose="020B0503020204020204" charset="-122"/>
                <a:sym typeface="+mn-ea"/>
              </a:rPr>
              <a:t>◆  通过NB-IoT的方式上传到后台服务器</a:t>
            </a:r>
          </a:p>
        </p:txBody>
      </p:sp>
      <p:sp>
        <p:nvSpPr>
          <p:cNvPr id="1048713" name="文本框 14"/>
          <p:cNvSpPr txBox="1"/>
          <p:nvPr/>
        </p:nvSpPr>
        <p:spPr>
          <a:xfrm>
            <a:off x="5379085" y="5847715"/>
            <a:ext cx="5796915" cy="337185"/>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cs typeface="微软雅黑" panose="020B0503020204020204" charset="-122"/>
                <a:sym typeface="+mn-ea"/>
              </a:rPr>
              <a:t>◆  后台可以对电缆桩进行授权</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TextBox 16"/>
          <p:cNvSpPr txBox="1"/>
          <p:nvPr/>
        </p:nvSpPr>
        <p:spPr>
          <a:xfrm>
            <a:off x="2195195" y="458470"/>
            <a:ext cx="7600950" cy="535940"/>
          </a:xfrm>
          <a:prstGeom prst="rect">
            <a:avLst/>
          </a:prstGeom>
          <a:noFill/>
        </p:spPr>
        <p:txBody>
          <a:bodyPr wrap="square" rtlCol="0">
            <a:spAutoFit/>
          </a:bodyPr>
          <a:lstStyle/>
          <a:p>
            <a:pPr algn="ctr" defTabSz="323850">
              <a:spcBef>
                <a:spcPts val="850"/>
              </a:spcBef>
            </a:pPr>
            <a:r>
              <a:rPr lang="zh-CN" altLang="en-US" sz="3200" b="1"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硬件设备：防外损地钉技术路线及优势</a:t>
            </a:r>
          </a:p>
        </p:txBody>
      </p:sp>
      <p:cxnSp>
        <p:nvCxnSpPr>
          <p:cNvPr id="3145728" name="Straight Connector 20"/>
          <p:cNvCxnSpPr>
            <a:cxnSpLocks/>
          </p:cNvCxnSpPr>
          <p:nvPr/>
        </p:nvCxnSpPr>
        <p:spPr>
          <a:xfrm>
            <a:off x="1629410" y="1654810"/>
            <a:ext cx="375920" cy="0"/>
          </a:xfrm>
          <a:prstGeom prst="line">
            <a:avLst/>
          </a:prstGeom>
          <a:ln w="635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18" name="TextBox 28"/>
          <p:cNvSpPr txBox="1"/>
          <p:nvPr/>
        </p:nvSpPr>
        <p:spPr>
          <a:xfrm>
            <a:off x="1623060" y="1439545"/>
            <a:ext cx="382270" cy="363199"/>
          </a:xfrm>
          <a:prstGeom prst="rect">
            <a:avLst/>
          </a:prstGeom>
          <a:noFill/>
          <a:effectLst>
            <a:outerShdw dir="5400000" sx="1000" sy="1000" algn="ctr" rotWithShape="0">
              <a:srgbClr val="000000">
                <a:alpha val="100000"/>
              </a:srgbClr>
            </a:outerShdw>
          </a:effectLst>
        </p:spPr>
        <p:txBody>
          <a:bodyPr wrap="square" lIns="121899" tIns="60949" rIns="121899" bIns="60949" rtlCol="0">
            <a:spAutoFit/>
          </a:bodyPr>
          <a:lstStyle/>
          <a:p>
            <a:r>
              <a:rPr lang="en-US" b="1" dirty="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Lato" charset="0"/>
              </a:rPr>
              <a:t>1</a:t>
            </a:r>
          </a:p>
        </p:txBody>
      </p:sp>
      <p:sp>
        <p:nvSpPr>
          <p:cNvPr id="1048719" name="矩形 6"/>
          <p:cNvSpPr/>
          <p:nvPr/>
        </p:nvSpPr>
        <p:spPr>
          <a:xfrm>
            <a:off x="1646555" y="3276600"/>
            <a:ext cx="5248910" cy="777240"/>
          </a:xfrm>
          <a:prstGeom prst="rect">
            <a:avLst/>
          </a:prstGeom>
        </p:spPr>
        <p:txBody>
          <a:bodyPr wrap="square">
            <a:spAutoFit/>
          </a:bodyPr>
          <a:lstStyle/>
          <a:p>
            <a:pPr>
              <a:lnSpc>
                <a:spcPct val="150000"/>
              </a:lnSpc>
            </a:pPr>
            <a:r>
              <a:rPr lang="en-US" altLang="zh-CN" sz="1600">
                <a:solidFill>
                  <a:schemeClr val="tx1">
                    <a:lumMod val="65000"/>
                    <a:lumOff val="35000"/>
                  </a:schemeClr>
                </a:solidFill>
                <a:latin typeface="微软雅黑" panose="020B0503020204020204" charset="-122"/>
                <a:ea typeface="微软雅黑" panose="020B0503020204020204" charset="-122"/>
                <a:sym typeface="+mn-ea"/>
              </a:rPr>
              <a:t>特有的AI智能学习算法， 产品可以根据安装的环境学习固有的振动频率，以避免在不同场景的误报；</a:t>
            </a:r>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cxnSp>
        <p:nvCxnSpPr>
          <p:cNvPr id="3145729" name="Straight Connector 20"/>
          <p:cNvCxnSpPr>
            <a:cxnSpLocks/>
          </p:cNvCxnSpPr>
          <p:nvPr/>
        </p:nvCxnSpPr>
        <p:spPr>
          <a:xfrm>
            <a:off x="1629410" y="3148330"/>
            <a:ext cx="375920" cy="0"/>
          </a:xfrm>
          <a:prstGeom prst="line">
            <a:avLst/>
          </a:prstGeom>
          <a:ln w="635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20" name="TextBox 28"/>
          <p:cNvSpPr txBox="1"/>
          <p:nvPr/>
        </p:nvSpPr>
        <p:spPr>
          <a:xfrm>
            <a:off x="1623060" y="2949575"/>
            <a:ext cx="382270" cy="363199"/>
          </a:xfrm>
          <a:prstGeom prst="rect">
            <a:avLst/>
          </a:prstGeom>
          <a:noFill/>
        </p:spPr>
        <p:txBody>
          <a:bodyPr wrap="square" lIns="121899" tIns="60949" rIns="121899" bIns="60949" rtlCol="0">
            <a:spAutoFit/>
          </a:bodyPr>
          <a:lstStyle/>
          <a:p>
            <a:r>
              <a:rPr 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Lato" charset="0"/>
              </a:rPr>
              <a:t>2</a:t>
            </a:r>
          </a:p>
        </p:txBody>
      </p:sp>
      <p:sp>
        <p:nvSpPr>
          <p:cNvPr id="1048721" name="矩形 39"/>
          <p:cNvSpPr/>
          <p:nvPr/>
        </p:nvSpPr>
        <p:spPr>
          <a:xfrm>
            <a:off x="1646555" y="4492625"/>
            <a:ext cx="5133340" cy="1082041"/>
          </a:xfrm>
          <a:prstGeom prst="rect">
            <a:avLst/>
          </a:prstGeom>
        </p:spPr>
        <p:txBody>
          <a:bodyPr wrap="square">
            <a:spAutoFit/>
          </a:bodyPr>
          <a:lstStyle/>
          <a:p>
            <a:pPr indent="0">
              <a:lnSpc>
                <a:spcPts val="2645"/>
              </a:lnSpc>
              <a:spcBef>
                <a:spcPct val="0"/>
              </a:spcBef>
              <a:spcAft>
                <a:spcPct val="0"/>
              </a:spcAft>
              <a:buFont typeface="Wingdings" panose="05000000000000000000" charset="0"/>
              <a:buNone/>
            </a:pPr>
            <a:r>
              <a:rPr lang="en-US" altLang="zh-CN" sz="1600">
                <a:solidFill>
                  <a:schemeClr val="tx1">
                    <a:lumMod val="65000"/>
                    <a:lumOff val="35000"/>
                  </a:schemeClr>
                </a:solidFill>
                <a:latin typeface="微软雅黑" panose="020B0503020204020204" charset="-122"/>
                <a:ea typeface="微软雅黑" panose="020B0503020204020204" charset="-122"/>
                <a:sym typeface="+mn-ea"/>
              </a:rPr>
              <a:t>后台可对产品进行控制，对已授权施工单位提前解除警报；  对特别路段可夜晚设置地钉的LED灯按一定时长闪烁以起到提醒作用。</a:t>
            </a:r>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cxnSp>
        <p:nvCxnSpPr>
          <p:cNvPr id="3145730" name="Straight Connector 20"/>
          <p:cNvCxnSpPr>
            <a:cxnSpLocks/>
          </p:cNvCxnSpPr>
          <p:nvPr/>
        </p:nvCxnSpPr>
        <p:spPr>
          <a:xfrm>
            <a:off x="1629410" y="4384675"/>
            <a:ext cx="375920" cy="0"/>
          </a:xfrm>
          <a:prstGeom prst="line">
            <a:avLst/>
          </a:prstGeom>
          <a:ln w="635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22" name="TextBox 28"/>
          <p:cNvSpPr txBox="1"/>
          <p:nvPr/>
        </p:nvSpPr>
        <p:spPr>
          <a:xfrm>
            <a:off x="1623060" y="4185920"/>
            <a:ext cx="382270" cy="363199"/>
          </a:xfrm>
          <a:prstGeom prst="rect">
            <a:avLst/>
          </a:prstGeom>
          <a:noFill/>
        </p:spPr>
        <p:txBody>
          <a:bodyPr wrap="square" lIns="121899" tIns="60949" rIns="121899" bIns="60949" rtlCol="0">
            <a:spAutoFit/>
          </a:bodyPr>
          <a:lstStyle/>
          <a:p>
            <a:r>
              <a:rPr 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Lato" charset="0"/>
              </a:rPr>
              <a:t>3</a:t>
            </a:r>
          </a:p>
        </p:txBody>
      </p:sp>
      <p:sp>
        <p:nvSpPr>
          <p:cNvPr id="1048723" name="矩形 37"/>
          <p:cNvSpPr/>
          <p:nvPr/>
        </p:nvSpPr>
        <p:spPr>
          <a:xfrm>
            <a:off x="1633855" y="5716905"/>
            <a:ext cx="5538470" cy="434340"/>
          </a:xfrm>
          <a:prstGeom prst="rect">
            <a:avLst/>
          </a:prstGeom>
        </p:spPr>
        <p:txBody>
          <a:bodyPr wrap="square">
            <a:spAutoFit/>
          </a:bodyPr>
          <a:lstStyle/>
          <a:p>
            <a:pPr>
              <a:lnSpc>
                <a:spcPct val="150000"/>
              </a:lnSpc>
            </a:pPr>
            <a:r>
              <a:rPr lang="en-US" altLang="zh-CN"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通过NB-IoT的通信方式，穿透力强，</a:t>
            </a:r>
            <a:r>
              <a:rPr lang="zh-CN" altLang="en-US"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低功耗</a:t>
            </a:r>
          </a:p>
        </p:txBody>
      </p:sp>
      <p:cxnSp>
        <p:nvCxnSpPr>
          <p:cNvPr id="3145731" name="Straight Connector 20"/>
          <p:cNvCxnSpPr>
            <a:cxnSpLocks/>
          </p:cNvCxnSpPr>
          <p:nvPr/>
        </p:nvCxnSpPr>
        <p:spPr>
          <a:xfrm>
            <a:off x="1629410" y="5601335"/>
            <a:ext cx="375920" cy="0"/>
          </a:xfrm>
          <a:prstGeom prst="line">
            <a:avLst/>
          </a:prstGeom>
          <a:ln w="635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24" name="TextBox 28"/>
          <p:cNvSpPr txBox="1"/>
          <p:nvPr/>
        </p:nvSpPr>
        <p:spPr>
          <a:xfrm>
            <a:off x="1623060" y="5468620"/>
            <a:ext cx="382270" cy="363199"/>
          </a:xfrm>
          <a:prstGeom prst="rect">
            <a:avLst/>
          </a:prstGeom>
          <a:noFill/>
        </p:spPr>
        <p:txBody>
          <a:bodyPr wrap="square" lIns="121899" tIns="60949" rIns="121899" bIns="60949" rtlCol="0">
            <a:spAutoFit/>
          </a:bodyPr>
          <a:lstStyle/>
          <a:p>
            <a:r>
              <a:rPr 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Lato" charset="0"/>
              </a:rPr>
              <a:t>4</a:t>
            </a:r>
          </a:p>
        </p:txBody>
      </p:sp>
      <p:sp>
        <p:nvSpPr>
          <p:cNvPr id="1048725" name="矩形 34"/>
          <p:cNvSpPr/>
          <p:nvPr/>
        </p:nvSpPr>
        <p:spPr>
          <a:xfrm>
            <a:off x="8108950" y="1753870"/>
            <a:ext cx="2367280" cy="995680"/>
          </a:xfrm>
          <a:prstGeom prst="rect">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6" name="矩形 35"/>
          <p:cNvSpPr/>
          <p:nvPr/>
        </p:nvSpPr>
        <p:spPr>
          <a:xfrm>
            <a:off x="8108950" y="2893695"/>
            <a:ext cx="2367280" cy="995680"/>
          </a:xfrm>
          <a:prstGeom prst="rect">
            <a:avLst/>
          </a:pr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7" name="矩形 36"/>
          <p:cNvSpPr/>
          <p:nvPr/>
        </p:nvSpPr>
        <p:spPr>
          <a:xfrm>
            <a:off x="8108950" y="4033520"/>
            <a:ext cx="2367280" cy="995680"/>
          </a:xfrm>
          <a:prstGeom prst="rect">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8" name="矩形 38"/>
          <p:cNvSpPr/>
          <p:nvPr/>
        </p:nvSpPr>
        <p:spPr>
          <a:xfrm>
            <a:off x="8108950" y="5173345"/>
            <a:ext cx="2367280" cy="995680"/>
          </a:xfrm>
          <a:prstGeom prst="rect">
            <a:avLst/>
          </a:pr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74" name="图片 45" descr="报警"/>
          <p:cNvPicPr>
            <a:picLocks noChangeAspect="1"/>
          </p:cNvPicPr>
          <p:nvPr/>
        </p:nvPicPr>
        <p:blipFill>
          <a:blip r:embed="rId3"/>
          <a:stretch>
            <a:fillRect/>
          </a:stretch>
        </p:blipFill>
        <p:spPr>
          <a:xfrm>
            <a:off x="8594090" y="1524635"/>
            <a:ext cx="1369060" cy="1369060"/>
          </a:xfrm>
          <a:prstGeom prst="rect">
            <a:avLst/>
          </a:prstGeom>
        </p:spPr>
      </p:pic>
      <p:pic>
        <p:nvPicPr>
          <p:cNvPr id="2097175" name="图片 46" descr="陀螺仪_line"/>
          <p:cNvPicPr>
            <a:picLocks noChangeAspect="1"/>
          </p:cNvPicPr>
          <p:nvPr/>
        </p:nvPicPr>
        <p:blipFill>
          <a:blip r:embed="rId4"/>
          <a:stretch>
            <a:fillRect/>
          </a:stretch>
        </p:blipFill>
        <p:spPr>
          <a:xfrm>
            <a:off x="8839835" y="4106545"/>
            <a:ext cx="850265" cy="850265"/>
          </a:xfrm>
          <a:prstGeom prst="rect">
            <a:avLst/>
          </a:prstGeom>
        </p:spPr>
      </p:pic>
      <p:pic>
        <p:nvPicPr>
          <p:cNvPr id="2097176" name="图片 47" descr="太阳能"/>
          <p:cNvPicPr>
            <a:picLocks noChangeAspect="1"/>
          </p:cNvPicPr>
          <p:nvPr/>
        </p:nvPicPr>
        <p:blipFill>
          <a:blip r:embed="rId5"/>
          <a:stretch>
            <a:fillRect/>
          </a:stretch>
        </p:blipFill>
        <p:spPr>
          <a:xfrm>
            <a:off x="8738870" y="2881630"/>
            <a:ext cx="1023620" cy="1023620"/>
          </a:xfrm>
          <a:prstGeom prst="rect">
            <a:avLst/>
          </a:prstGeom>
        </p:spPr>
      </p:pic>
      <p:pic>
        <p:nvPicPr>
          <p:cNvPr id="2097177" name="图片 48" descr="节能2"/>
          <p:cNvPicPr>
            <a:picLocks noChangeAspect="1"/>
          </p:cNvPicPr>
          <p:nvPr/>
        </p:nvPicPr>
        <p:blipFill>
          <a:blip r:embed="rId6"/>
          <a:stretch>
            <a:fillRect/>
          </a:stretch>
        </p:blipFill>
        <p:spPr>
          <a:xfrm>
            <a:off x="8860155" y="5252720"/>
            <a:ext cx="836930" cy="836930"/>
          </a:xfrm>
          <a:prstGeom prst="rect">
            <a:avLst/>
          </a:prstGeom>
        </p:spPr>
      </p:pic>
      <p:sp>
        <p:nvSpPr>
          <p:cNvPr id="1048729" name="文本框 1"/>
          <p:cNvSpPr txBox="1"/>
          <p:nvPr/>
        </p:nvSpPr>
        <p:spPr>
          <a:xfrm>
            <a:off x="1629410" y="1753870"/>
            <a:ext cx="5133340" cy="1082041"/>
          </a:xfrm>
          <a:prstGeom prst="rect">
            <a:avLst/>
          </a:prstGeom>
          <a:noFill/>
        </p:spPr>
        <p:txBody>
          <a:bodyPr wrap="square" rtlCol="0" anchor="t">
            <a:spAutoFit/>
          </a:bodyPr>
          <a:lstStyle/>
          <a:p>
            <a:pPr indent="0">
              <a:lnSpc>
                <a:spcPts val="2645"/>
              </a:lnSpc>
              <a:spcBef>
                <a:spcPct val="0"/>
              </a:spcBef>
              <a:spcAft>
                <a:spcPct val="0"/>
              </a:spcAft>
              <a:buFont typeface="Wingdings" panose="05000000000000000000" charset="0"/>
              <a:buNone/>
            </a:pPr>
            <a:r>
              <a:rPr lang="en-US" altLang="zh-CN" sz="1600">
                <a:solidFill>
                  <a:schemeClr val="tx1">
                    <a:lumMod val="65000"/>
                    <a:lumOff val="35000"/>
                  </a:schemeClr>
                </a:solidFill>
                <a:latin typeface="微软雅黑" panose="020B0503020204020204" charset="-122"/>
                <a:ea typeface="微软雅黑" panose="020B0503020204020204" charset="-122"/>
                <a:sym typeface="+mn-ea"/>
              </a:rPr>
              <a:t>使用寿命长 用太阳能板+电池模式可以做到长时间续航5-8年，特别的低功耗设计可以使产品在连续阴雨10天以上仍然能工作；</a:t>
            </a:r>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8" name="图片 2"/>
          <p:cNvPicPr>
            <a:picLocks noChangeAspect="1"/>
          </p:cNvPicPr>
          <p:nvPr>
            <p:custDataLst>
              <p:tags r:id="rId1"/>
            </p:custDataLst>
          </p:nvPr>
        </p:nvPicPr>
        <p:blipFill>
          <a:blip r:embed="rId5"/>
          <a:srcRect l="132" t="21205" r="9" b="8256"/>
          <a:stretch>
            <a:fillRect/>
          </a:stretch>
        </p:blipFill>
        <p:spPr>
          <a:xfrm>
            <a:off x="-635" y="1241425"/>
            <a:ext cx="12192635" cy="5616575"/>
          </a:xfrm>
          <a:prstGeom prst="rect">
            <a:avLst/>
          </a:prstGeom>
        </p:spPr>
      </p:pic>
      <p:sp>
        <p:nvSpPr>
          <p:cNvPr id="1048734" name="Rectangle 15"/>
          <p:cNvSpPr/>
          <p:nvPr/>
        </p:nvSpPr>
        <p:spPr>
          <a:xfrm>
            <a:off x="-635" y="1243965"/>
            <a:ext cx="12192000" cy="561340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35" name="TextBox 16"/>
          <p:cNvSpPr txBox="1"/>
          <p:nvPr/>
        </p:nvSpPr>
        <p:spPr>
          <a:xfrm>
            <a:off x="2195195" y="458470"/>
            <a:ext cx="7600950" cy="535940"/>
          </a:xfrm>
          <a:prstGeom prst="rect">
            <a:avLst/>
          </a:prstGeom>
          <a:noFill/>
        </p:spPr>
        <p:txBody>
          <a:bodyPr wrap="square" rtlCol="0">
            <a:spAutoFit/>
          </a:bodyPr>
          <a:lstStyle/>
          <a:p>
            <a:pPr algn="ctr" defTabSz="323850">
              <a:spcBef>
                <a:spcPts val="850"/>
              </a:spcBef>
            </a:pPr>
            <a:r>
              <a:rPr lang="zh-CN" altLang="en-US"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sym typeface="+mn-ea"/>
              </a:rPr>
              <a:t>硬件设备：防外损地钉参数介绍</a:t>
            </a:r>
            <a:endParaRPr lang="zh-CN" altLang="en-US"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cs typeface="微软雅黑" panose="020B0503020204020204" charset="-122"/>
              <a:sym typeface="+mn-ea"/>
            </a:endParaRPr>
          </a:p>
        </p:txBody>
      </p:sp>
      <p:graphicFrame>
        <p:nvGraphicFramePr>
          <p:cNvPr id="4194304" name="表格 5"/>
          <p:cNvGraphicFramePr>
            <a:graphicFrameLocks/>
          </p:cNvGraphicFramePr>
          <p:nvPr>
            <p:custDataLst>
              <p:tags r:id="rId2"/>
            </p:custDataLst>
          </p:nvPr>
        </p:nvGraphicFramePr>
        <p:xfrm>
          <a:off x="158750" y="1387475"/>
          <a:ext cx="11886565" cy="5295265"/>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gridCol w="9219565">
                  <a:extLst>
                    <a:ext uri="{9D8B030D-6E8A-4147-A177-3AD203B41FA5}">
                      <a16:colId xmlns:a16="http://schemas.microsoft.com/office/drawing/2014/main" val="20001"/>
                    </a:ext>
                  </a:extLst>
                </a:gridCol>
              </a:tblGrid>
              <a:tr h="306705">
                <a:tc>
                  <a:txBody>
                    <a:bodyPr/>
                    <a:lstStyle/>
                    <a:p>
                      <a:pPr indent="0" algn="ctr">
                        <a:lnSpc>
                          <a:spcPct val="120000"/>
                        </a:lnSpc>
                        <a:spcBef>
                          <a:spcPts val="0"/>
                        </a:spcBef>
                        <a:spcAft>
                          <a:spcPts val="0"/>
                        </a:spcAft>
                        <a:buNone/>
                      </a:pPr>
                      <a:r>
                        <a:rPr lang="zh-CN" sz="1400" b="1" spc="120">
                          <a:solidFill>
                            <a:srgbClr val="FFFFFF"/>
                          </a:solidFill>
                          <a:latin typeface="微软雅黑" panose="020B0503020204020204" charset="-122"/>
                          <a:ea typeface="微软雅黑" panose="020B0503020204020204" charset="-122"/>
                        </a:rPr>
                        <a:t>品名</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008AB0">
                        <a:alpha val="85000"/>
                      </a:srgbClr>
                    </a:solidFill>
                  </a:tcPr>
                </a:tc>
                <a:tc>
                  <a:txBody>
                    <a:bodyPr/>
                    <a:lstStyle/>
                    <a:p>
                      <a:pPr indent="0" algn="ctr">
                        <a:lnSpc>
                          <a:spcPct val="120000"/>
                        </a:lnSpc>
                        <a:spcBef>
                          <a:spcPts val="0"/>
                        </a:spcBef>
                        <a:spcAft>
                          <a:spcPts val="0"/>
                        </a:spcAft>
                        <a:buNone/>
                      </a:pPr>
                      <a:r>
                        <a:rPr lang="zh-CN" sz="1400" b="1" spc="120">
                          <a:solidFill>
                            <a:srgbClr val="FFFFFF"/>
                          </a:solidFill>
                          <a:latin typeface="微软雅黑" panose="020B0503020204020204" charset="-122"/>
                          <a:ea typeface="微软雅黑" panose="020B0503020204020204" charset="-122"/>
                        </a:rPr>
                        <a:t>太阳能防外损地钉</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42B7BB">
                        <a:alpha val="85000"/>
                      </a:srgbClr>
                    </a:solidFill>
                  </a:tcPr>
                </a:tc>
                <a:extLst>
                  <a:ext uri="{0D108BD9-81ED-4DB2-BD59-A6C34878D82A}">
                    <a16:rowId xmlns:a16="http://schemas.microsoft.com/office/drawing/2014/main" val="10000"/>
                  </a:ext>
                </a:extLst>
              </a:tr>
              <a:tr h="240665">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外壳材质</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铸铝（表面使用防腐喷砂处理）</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01"/>
                  </a:ext>
                </a:extLst>
              </a:tr>
              <a:tr h="24003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规格尺寸</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rPr>
                        <a:t>φ120*50mm</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2F2F2">
                        <a:alpha val="85000"/>
                      </a:srgbClr>
                    </a:solidFill>
                  </a:tcPr>
                </a:tc>
                <a:extLst>
                  <a:ext uri="{0D108BD9-81ED-4DB2-BD59-A6C34878D82A}">
                    <a16:rowId xmlns:a16="http://schemas.microsoft.com/office/drawing/2014/main" val="10002"/>
                  </a:ext>
                </a:extLst>
              </a:tr>
              <a:tr h="24130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防护等级</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不带脚</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03"/>
                  </a:ext>
                </a:extLst>
              </a:tr>
              <a:tr h="239395">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整体寿命</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cs typeface="微软雅黑" panose="020B0503020204020204" charset="-122"/>
                        </a:rPr>
                        <a:t>5年</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2F2F2">
                        <a:alpha val="85000"/>
                      </a:srgbClr>
                    </a:solidFill>
                  </a:tcPr>
                </a:tc>
                <a:extLst>
                  <a:ext uri="{0D108BD9-81ED-4DB2-BD59-A6C34878D82A}">
                    <a16:rowId xmlns:a16="http://schemas.microsoft.com/office/drawing/2014/main" val="10004"/>
                  </a:ext>
                </a:extLst>
              </a:tr>
              <a:tr h="241935">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工作温度</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cs typeface="微软雅黑" panose="020B0503020204020204" charset="-122"/>
                        </a:rPr>
                        <a:t>-20℃～+70℃</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05"/>
                  </a:ext>
                </a:extLst>
              </a:tr>
              <a:tr h="23876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工作湿度</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cs typeface="微软雅黑" panose="020B0503020204020204" charset="-122"/>
                        </a:rPr>
                        <a:t>5%~95%无冷凝</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2F2F2">
                        <a:alpha val="85000"/>
                      </a:srgbClr>
                    </a:solidFill>
                  </a:tcPr>
                </a:tc>
                <a:extLst>
                  <a:ext uri="{0D108BD9-81ED-4DB2-BD59-A6C34878D82A}">
                    <a16:rowId xmlns:a16="http://schemas.microsoft.com/office/drawing/2014/main" val="10006"/>
                  </a:ext>
                </a:extLst>
              </a:tr>
              <a:tr h="241935">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太阳能板</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cs typeface="微软雅黑" panose="020B0503020204020204" charset="-122"/>
                        </a:rPr>
                        <a:t>0.3W/P,工作寿命&gt;15年</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07"/>
                  </a:ext>
                </a:extLst>
              </a:tr>
              <a:tr h="24130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蓄电池</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cs typeface="微软雅黑" panose="020B0503020204020204" charset="-122"/>
                        </a:rPr>
                        <a:t>3.6V/3500MA/P寿命&gt;5年</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2F2F2">
                        <a:alpha val="85000"/>
                      </a:srgbClr>
                    </a:solidFill>
                  </a:tcPr>
                </a:tc>
                <a:extLst>
                  <a:ext uri="{0D108BD9-81ED-4DB2-BD59-A6C34878D82A}">
                    <a16:rowId xmlns:a16="http://schemas.microsoft.com/office/drawing/2014/main" val="10008"/>
                  </a:ext>
                </a:extLst>
              </a:tr>
              <a:tr h="24003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闪烁频率</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rPr>
                        <a:t>10/min</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09"/>
                  </a:ext>
                </a:extLst>
              </a:tr>
              <a:tr h="24003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可视距离</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rPr>
                        <a:t>&gt;800m</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2F2F2">
                        <a:alpha val="85000"/>
                      </a:srgbClr>
                    </a:solidFill>
                  </a:tcPr>
                </a:tc>
                <a:extLst>
                  <a:ext uri="{0D108BD9-81ED-4DB2-BD59-A6C34878D82A}">
                    <a16:rowId xmlns:a16="http://schemas.microsoft.com/office/drawing/2014/main" val="10010"/>
                  </a:ext>
                </a:extLst>
              </a:tr>
              <a:tr h="24003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巡检周期</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cs typeface="微软雅黑" panose="020B0503020204020204" charset="-122"/>
                        </a:rPr>
                        <a:t>默认状态下24H，时间可以任意设置</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11"/>
                  </a:ext>
                </a:extLst>
              </a:tr>
              <a:tr h="240665">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授权周期</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cs typeface="微软雅黑" panose="020B0503020204020204" charset="-122"/>
                        </a:rPr>
                        <a:t>提前24H授权</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2F2F2">
                        <a:alpha val="85000"/>
                      </a:srgbClr>
                    </a:solidFill>
                  </a:tcPr>
                </a:tc>
                <a:extLst>
                  <a:ext uri="{0D108BD9-81ED-4DB2-BD59-A6C34878D82A}">
                    <a16:rowId xmlns:a16="http://schemas.microsoft.com/office/drawing/2014/main" val="10012"/>
                  </a:ext>
                </a:extLst>
              </a:tr>
              <a:tr h="24130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反应时间</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cs typeface="微软雅黑" panose="020B0503020204020204" charset="-122"/>
                        </a:rPr>
                        <a:t>发现异常后30秒发送到平台平台收到后30秒发送到手机(具体时间受运营商网络影响）</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13"/>
                  </a:ext>
                </a:extLst>
              </a:tr>
              <a:tr h="24003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通讯传输</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cs typeface="微软雅黑" panose="020B0503020204020204" charset="-122"/>
                        </a:rPr>
                        <a:t>NB-IoT（B1,3,5,8）</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2F2F2">
                        <a:alpha val="85000"/>
                      </a:srgbClr>
                    </a:solidFill>
                  </a:tcPr>
                </a:tc>
                <a:extLst>
                  <a:ext uri="{0D108BD9-81ED-4DB2-BD59-A6C34878D82A}">
                    <a16:rowId xmlns:a16="http://schemas.microsoft.com/office/drawing/2014/main" val="10014"/>
                  </a:ext>
                </a:extLst>
              </a:tr>
              <a:tr h="24130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工作模式</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异常情况下，发送报警信息，警示灯闪烁；授权周期内警示灯闪烁</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15"/>
                  </a:ext>
                </a:extLst>
              </a:tr>
              <a:tr h="24003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工作时间</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cs typeface="微软雅黑" panose="020B0503020204020204" charset="-122"/>
                        </a:rPr>
                        <a:t>连续阴雨天工作日：＞240h，不同地区太阳光照配置另定</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2F2F2">
                        <a:alpha val="85000"/>
                      </a:srgbClr>
                    </a:solidFill>
                  </a:tcPr>
                </a:tc>
                <a:extLst>
                  <a:ext uri="{0D108BD9-81ED-4DB2-BD59-A6C34878D82A}">
                    <a16:rowId xmlns:a16="http://schemas.microsoft.com/office/drawing/2014/main" val="10016"/>
                  </a:ext>
                </a:extLst>
              </a:tr>
              <a:tr h="240665">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抗压能力</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cs typeface="微软雅黑" panose="020B0503020204020204" charset="-122"/>
                        </a:rPr>
                        <a:t>静态承受压力大于20吨</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17"/>
                  </a:ext>
                </a:extLst>
              </a:tr>
              <a:tr h="240665">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重量</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en-US" sz="1200" b="0" spc="120">
                          <a:solidFill>
                            <a:srgbClr val="404040"/>
                          </a:solidFill>
                          <a:latin typeface="微软雅黑" panose="020B0503020204020204" charset="-122"/>
                          <a:ea typeface="微软雅黑" panose="020B0503020204020204" charset="-122"/>
                        </a:rPr>
                        <a:t>0.3KG</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2F2F2">
                        <a:alpha val="85000"/>
                      </a:srgbClr>
                    </a:solidFill>
                  </a:tcPr>
                </a:tc>
                <a:extLst>
                  <a:ext uri="{0D108BD9-81ED-4DB2-BD59-A6C34878D82A}">
                    <a16:rowId xmlns:a16="http://schemas.microsoft.com/office/drawing/2014/main" val="10018"/>
                  </a:ext>
                </a:extLst>
              </a:tr>
              <a:tr h="417830">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本地存储</a:t>
                      </a:r>
                    </a:p>
                  </a:txBody>
                  <a:tcPr marL="177800" marR="177800" marT="6350" marB="6350" anchor="ctr">
                    <a:lnL>
                      <a:noFill/>
                    </a:lnL>
                    <a:lnR w="19050">
                      <a:solidFill>
                        <a:srgbClr val="FFFFFF"/>
                      </a:solidFill>
                      <a:prstDash val="solid"/>
                    </a:lnR>
                    <a:lnT>
                      <a:noFill/>
                    </a:lnT>
                    <a:lnB>
                      <a:noFill/>
                    </a:lnB>
                    <a:lnTlToBr>
                      <a:noFill/>
                    </a:lnTlToBr>
                    <a:lnBlToTr>
                      <a:noFill/>
                    </a:lnBlToTr>
                    <a:solidFill>
                      <a:srgbClr val="FFFFFF">
                        <a:alpha val="85000"/>
                      </a:srgbClr>
                    </a:solidFill>
                  </a:tcPr>
                </a:tc>
                <a:tc>
                  <a:txBody>
                    <a:bodyPr/>
                    <a:lstStyle/>
                    <a:p>
                      <a:pPr indent="0" algn="l">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cs typeface="微软雅黑" panose="020B0503020204020204" charset="-122"/>
                        </a:rPr>
                        <a:t>本地至少缓存180天的数据。在出现通信故障期间所缓存的数据将在通信恢复后自动上传。</a:t>
                      </a:r>
                    </a:p>
                  </a:txBody>
                  <a:tcPr marL="177800" marR="177800" marT="6350" marB="6350" anchor="ctr">
                    <a:lnL w="19050">
                      <a:solidFill>
                        <a:srgbClr val="FFFFFF"/>
                      </a:solidFill>
                      <a:prstDash val="solid"/>
                    </a:lnL>
                    <a:lnR>
                      <a:noFill/>
                    </a:lnR>
                    <a:lnT>
                      <a:noFill/>
                    </a:lnT>
                    <a:lnB>
                      <a:noFill/>
                    </a:lnB>
                    <a:lnTlToBr>
                      <a:noFill/>
                    </a:lnTlToBr>
                    <a:lnBlToTr>
                      <a:noFill/>
                    </a:lnBlToTr>
                    <a:solidFill>
                      <a:srgbClr val="FFFFFF">
                        <a:alpha val="85000"/>
                      </a:srgbClr>
                    </a:solidFill>
                  </a:tcPr>
                </a:tc>
                <a:extLst>
                  <a:ext uri="{0D108BD9-81ED-4DB2-BD59-A6C34878D82A}">
                    <a16:rowId xmlns:a16="http://schemas.microsoft.com/office/drawing/2014/main" val="10019"/>
                  </a:ext>
                </a:extLst>
              </a:tr>
              <a:tr h="240665">
                <a:tc>
                  <a:txBody>
                    <a:bodyPr/>
                    <a:lstStyle/>
                    <a:p>
                      <a:pPr indent="0" algn="ctr">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安装维护</a:t>
                      </a:r>
                    </a:p>
                  </a:txBody>
                  <a:tcPr marL="177800" marR="177800" marT="6350" marB="6350" anchor="ctr">
                    <a:lnL>
                      <a:noFill/>
                    </a:lnL>
                    <a:lnR w="19050">
                      <a:solidFill>
                        <a:srgbClr val="FFFFFF"/>
                      </a:solidFill>
                      <a:prstDash val="solid"/>
                    </a:lnR>
                    <a:lnT>
                      <a:noFill/>
                    </a:lnT>
                    <a:lnB w="19050">
                      <a:solidFill>
                        <a:srgbClr val="8DCFA3"/>
                      </a:solidFill>
                      <a:prstDash val="solid"/>
                    </a:lnB>
                    <a:lnTlToBr>
                      <a:noFill/>
                    </a:lnTlToBr>
                    <a:lnBlToTr>
                      <a:noFill/>
                    </a:lnBlToTr>
                    <a:solidFill>
                      <a:srgbClr val="F2F2F2">
                        <a:alpha val="85000"/>
                      </a:srgbClr>
                    </a:solidFill>
                  </a:tcPr>
                </a:tc>
                <a:tc>
                  <a:txBody>
                    <a:bodyPr/>
                    <a:lstStyle/>
                    <a:p>
                      <a:pPr indent="0" algn="l">
                        <a:lnSpc>
                          <a:spcPct val="120000"/>
                        </a:lnSpc>
                        <a:spcBef>
                          <a:spcPts val="0"/>
                        </a:spcBef>
                        <a:spcAft>
                          <a:spcPts val="0"/>
                        </a:spcAft>
                        <a:buNone/>
                      </a:pPr>
                      <a:r>
                        <a:rPr lang="zh-CN" sz="1200" b="0" spc="120">
                          <a:solidFill>
                            <a:srgbClr val="404040"/>
                          </a:solidFill>
                          <a:latin typeface="微软雅黑" panose="020B0503020204020204" charset="-122"/>
                          <a:ea typeface="微软雅黑" panose="020B0503020204020204" charset="-122"/>
                        </a:rPr>
                        <a:t>需土建，提供指导书</a:t>
                      </a:r>
                    </a:p>
                  </a:txBody>
                  <a:tcPr marL="177800" marR="177800" marT="6350" marB="6350" anchor="ctr">
                    <a:lnL w="19050">
                      <a:solidFill>
                        <a:srgbClr val="FFFFFF"/>
                      </a:solidFill>
                      <a:prstDash val="solid"/>
                    </a:lnL>
                    <a:lnR>
                      <a:noFill/>
                    </a:lnR>
                    <a:lnT>
                      <a:noFill/>
                    </a:lnT>
                    <a:lnB w="19050">
                      <a:solidFill>
                        <a:srgbClr val="8DCFA3"/>
                      </a:solidFill>
                      <a:prstDash val="solid"/>
                    </a:lnB>
                    <a:lnTlToBr>
                      <a:noFill/>
                    </a:lnTlToBr>
                    <a:lnBlToTr>
                      <a:noFill/>
                    </a:lnBlToTr>
                    <a:solidFill>
                      <a:srgbClr val="F2F2F2">
                        <a:alpha val="85000"/>
                      </a:srgbClr>
                    </a:solidFill>
                  </a:tcPr>
                </a:tc>
                <a:extLst>
                  <a:ext uri="{0D108BD9-81ED-4DB2-BD59-A6C34878D82A}">
                    <a16:rowId xmlns:a16="http://schemas.microsoft.com/office/drawing/2014/main" val="1002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9" name="TextBox 16"/>
          <p:cNvSpPr txBox="1"/>
          <p:nvPr/>
        </p:nvSpPr>
        <p:spPr>
          <a:xfrm>
            <a:off x="2195195" y="458470"/>
            <a:ext cx="7600950" cy="535940"/>
          </a:xfrm>
          <a:prstGeom prst="rect">
            <a:avLst/>
          </a:prstGeom>
          <a:noFill/>
        </p:spPr>
        <p:txBody>
          <a:bodyPr wrap="square" rtlCol="0">
            <a:spAutoFit/>
          </a:bodyPr>
          <a:lstStyle/>
          <a:p>
            <a:pPr algn="ctr">
              <a:buClrTx/>
              <a:buSzTx/>
              <a:buFontTx/>
            </a:pPr>
            <a:r>
              <a:rPr lang="zh-CN" altLang="en-US"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sym typeface="+mn-ea"/>
              </a:rPr>
              <a:t>软件：智能后台管理系统</a:t>
            </a:r>
            <a:endParaRPr lang="zh-CN" altLang="en-US"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cs typeface="微软雅黑" panose="020B0503020204020204" charset="-122"/>
              <a:sym typeface="+mn-ea"/>
            </a:endParaRPr>
          </a:p>
        </p:txBody>
      </p:sp>
      <p:pic>
        <p:nvPicPr>
          <p:cNvPr id="2097179" name="图片 1" descr="图标示意图"/>
          <p:cNvPicPr>
            <a:picLocks noChangeAspect="1"/>
          </p:cNvPicPr>
          <p:nvPr/>
        </p:nvPicPr>
        <p:blipFill>
          <a:blip r:embed="rId3"/>
          <a:stretch>
            <a:fillRect/>
          </a:stretch>
        </p:blipFill>
        <p:spPr>
          <a:xfrm>
            <a:off x="695325" y="1407795"/>
            <a:ext cx="8703945" cy="4895850"/>
          </a:xfrm>
          <a:prstGeom prst="rect">
            <a:avLst/>
          </a:prstGeom>
        </p:spPr>
      </p:pic>
      <p:cxnSp>
        <p:nvCxnSpPr>
          <p:cNvPr id="3145732" name="直接连接符 9"/>
          <p:cNvCxnSpPr>
            <a:cxnSpLocks/>
          </p:cNvCxnSpPr>
          <p:nvPr/>
        </p:nvCxnSpPr>
        <p:spPr>
          <a:xfrm flipV="1">
            <a:off x="4862830" y="1589405"/>
            <a:ext cx="4832985" cy="18529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48740"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9782175" y="1407795"/>
            <a:ext cx="2068830" cy="306705"/>
          </a:xfrm>
          <a:prstGeom prst="rect">
            <a:avLst/>
          </a:prstGeom>
        </p:spPr>
        <p:txBody>
          <a:bodyPr wrap="square">
            <a:spAutoFit/>
          </a:bodyPr>
          <a:lstStyle/>
          <a:p>
            <a:pPr algn="l" fontAlgn="auto">
              <a:spcBef>
                <a:spcPts val="0"/>
              </a:spcBef>
              <a:buClrTx/>
              <a:buSzTx/>
              <a:buFontTx/>
            </a:pPr>
            <a:r>
              <a:rPr lang="en-US" altLang="zh-CN" sz="1400"/>
              <a:t> </a:t>
            </a:r>
            <a:r>
              <a:rPr lang="zh-CN" altLang="en-US" sz="1400"/>
              <a:t>正常工作中的地钉图标</a:t>
            </a:r>
          </a:p>
        </p:txBody>
      </p:sp>
      <p:sp>
        <p:nvSpPr>
          <p:cNvPr id="1048741"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9782175" y="2110105"/>
            <a:ext cx="2068830" cy="675640"/>
          </a:xfrm>
          <a:prstGeom prst="rect">
            <a:avLst/>
          </a:prstGeom>
        </p:spPr>
        <p:txBody>
          <a:bodyPr wrap="square">
            <a:spAutoFit/>
          </a:bodyPr>
          <a:lstStyle/>
          <a:p>
            <a:pPr algn="l" fontAlgn="auto">
              <a:spcBef>
                <a:spcPts val="0"/>
              </a:spcBef>
              <a:buClrTx/>
              <a:buSzTx/>
              <a:buFontTx/>
            </a:pPr>
            <a:r>
              <a:rPr lang="en-US" altLang="zh-CN" sz="1400"/>
              <a:t> </a:t>
            </a:r>
            <a:r>
              <a:rPr lang="zh-CN" altLang="en-US" sz="1400"/>
              <a:t>已授权施工的地钉图标（在附近有施工时，不会提示报警）</a:t>
            </a:r>
          </a:p>
        </p:txBody>
      </p:sp>
      <p:cxnSp>
        <p:nvCxnSpPr>
          <p:cNvPr id="3145733" name="直接连接符 12"/>
          <p:cNvCxnSpPr>
            <a:cxnSpLocks/>
          </p:cNvCxnSpPr>
          <p:nvPr/>
        </p:nvCxnSpPr>
        <p:spPr>
          <a:xfrm flipV="1">
            <a:off x="4250690" y="2343785"/>
            <a:ext cx="5405120" cy="15405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34" name="直接连接符 13"/>
          <p:cNvCxnSpPr>
            <a:cxnSpLocks/>
          </p:cNvCxnSpPr>
          <p:nvPr/>
        </p:nvCxnSpPr>
        <p:spPr>
          <a:xfrm flipV="1">
            <a:off x="5330825" y="3209290"/>
            <a:ext cx="4320540" cy="2254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48742"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9782175" y="3039110"/>
            <a:ext cx="2068830" cy="472441"/>
          </a:xfrm>
          <a:prstGeom prst="rect">
            <a:avLst/>
          </a:prstGeom>
        </p:spPr>
        <p:txBody>
          <a:bodyPr wrap="square">
            <a:spAutoFit/>
          </a:bodyPr>
          <a:lstStyle/>
          <a:p>
            <a:pPr algn="l" fontAlgn="auto">
              <a:spcBef>
                <a:spcPts val="0"/>
              </a:spcBef>
              <a:buClrTx/>
              <a:buSzTx/>
              <a:buFontTx/>
            </a:pPr>
            <a:r>
              <a:rPr lang="zh-CN" altLang="en-US" sz="1400"/>
              <a:t>被提示附近有施工的报警图标</a:t>
            </a:r>
          </a:p>
        </p:txBody>
      </p:sp>
      <p:sp>
        <p:nvSpPr>
          <p:cNvPr id="1048743"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9782175" y="3780790"/>
            <a:ext cx="2068830" cy="662941"/>
          </a:xfrm>
          <a:prstGeom prst="rect">
            <a:avLst/>
          </a:prstGeom>
        </p:spPr>
        <p:txBody>
          <a:bodyPr wrap="square">
            <a:spAutoFit/>
          </a:bodyPr>
          <a:lstStyle/>
          <a:p>
            <a:pPr algn="l" fontAlgn="auto">
              <a:spcBef>
                <a:spcPts val="0"/>
              </a:spcBef>
              <a:buClrTx/>
              <a:buSzTx/>
              <a:buFontTx/>
            </a:pPr>
            <a:r>
              <a:rPr lang="zh-CN" altLang="en-US" sz="1400"/>
              <a:t>可对地钉进行授权操作，让地钉常亮，提醒施工人员</a:t>
            </a:r>
          </a:p>
        </p:txBody>
      </p:sp>
      <p:cxnSp>
        <p:nvCxnSpPr>
          <p:cNvPr id="3145735" name="直接连接符 28"/>
          <p:cNvCxnSpPr>
            <a:cxnSpLocks/>
          </p:cNvCxnSpPr>
          <p:nvPr/>
        </p:nvCxnSpPr>
        <p:spPr>
          <a:xfrm flipV="1">
            <a:off x="8796020" y="4077335"/>
            <a:ext cx="986155" cy="13823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48744"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9782175" y="4808855"/>
            <a:ext cx="2068830" cy="662940"/>
          </a:xfrm>
          <a:prstGeom prst="rect">
            <a:avLst/>
          </a:prstGeom>
        </p:spPr>
        <p:txBody>
          <a:bodyPr wrap="square">
            <a:spAutoFit/>
          </a:bodyPr>
          <a:lstStyle/>
          <a:p>
            <a:pPr algn="l" fontAlgn="auto">
              <a:spcBef>
                <a:spcPts val="0"/>
              </a:spcBef>
              <a:buClrTx/>
              <a:buSzTx/>
              <a:buFontTx/>
            </a:pPr>
            <a:r>
              <a:rPr lang="zh-CN" altLang="en-US" sz="1400"/>
              <a:t>可在异常报警栏里查看施工报警的数量，以及应对的定位地点</a:t>
            </a:r>
          </a:p>
        </p:txBody>
      </p:sp>
      <p:cxnSp>
        <p:nvCxnSpPr>
          <p:cNvPr id="3145736" name="直接连接符 30"/>
          <p:cNvCxnSpPr>
            <a:cxnSpLocks/>
          </p:cNvCxnSpPr>
          <p:nvPr/>
        </p:nvCxnSpPr>
        <p:spPr>
          <a:xfrm flipV="1">
            <a:off x="5603240" y="5189855"/>
            <a:ext cx="4092575" cy="269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48745" name="文本框 3"/>
          <p:cNvSpPr txBox="1"/>
          <p:nvPr/>
        </p:nvSpPr>
        <p:spPr>
          <a:xfrm>
            <a:off x="927100" y="6439535"/>
            <a:ext cx="4886325" cy="306705"/>
          </a:xfrm>
          <a:prstGeom prst="rect">
            <a:avLst/>
          </a:prstGeom>
          <a:noFill/>
        </p:spPr>
        <p:txBody>
          <a:bodyPr wrap="square" rtlCol="0">
            <a:spAutoFit/>
          </a:bodyPr>
          <a:lstStyle/>
          <a:p>
            <a:r>
              <a:rPr lang="zh-CN" altLang="en-US" sz="1400">
                <a:latin typeface="微软雅黑" panose="020B0503020204020204" charset="-122"/>
                <a:ea typeface="微软雅黑" panose="020B0503020204020204" charset="-122"/>
              </a:rPr>
              <a:t>◆实时监控</a:t>
            </a:r>
          </a:p>
        </p:txBody>
      </p:sp>
      <p:sp>
        <p:nvSpPr>
          <p:cNvPr id="1048746" name="文本框 34"/>
          <p:cNvSpPr txBox="1"/>
          <p:nvPr/>
        </p:nvSpPr>
        <p:spPr>
          <a:xfrm>
            <a:off x="3279140" y="6439535"/>
            <a:ext cx="4746625" cy="306705"/>
          </a:xfrm>
          <a:prstGeom prst="rect">
            <a:avLst/>
          </a:prstGeom>
          <a:noFill/>
        </p:spPr>
        <p:txBody>
          <a:bodyPr wrap="square" rtlCol="0" anchor="t">
            <a:spAutoFit/>
          </a:bodyPr>
          <a:lstStyle/>
          <a:p>
            <a:r>
              <a:rPr lang="zh-CN" altLang="en-US" sz="1200">
                <a:latin typeface="微软雅黑" panose="020B0503020204020204" charset="-122"/>
                <a:ea typeface="微软雅黑" panose="020B0503020204020204" charset="-122"/>
                <a:sym typeface="+mn-ea"/>
              </a:rPr>
              <a:t>◆</a:t>
            </a:r>
            <a:r>
              <a:rPr lang="zh-CN" altLang="en-US" sz="1400">
                <a:latin typeface="微软雅黑" panose="020B0503020204020204" charset="-122"/>
                <a:ea typeface="微软雅黑" panose="020B0503020204020204" charset="-122"/>
                <a:sym typeface="+mn-ea"/>
              </a:rPr>
              <a:t>短信推送告警信息</a:t>
            </a:r>
          </a:p>
        </p:txBody>
      </p:sp>
      <p:sp>
        <p:nvSpPr>
          <p:cNvPr id="1048747" name="文本框 6"/>
          <p:cNvSpPr txBox="1"/>
          <p:nvPr/>
        </p:nvSpPr>
        <p:spPr>
          <a:xfrm>
            <a:off x="6219825" y="6439535"/>
            <a:ext cx="2576195" cy="306705"/>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sym typeface="+mn-ea"/>
              </a:rPr>
              <a:t>◆</a:t>
            </a:r>
            <a:r>
              <a:rPr lang="zh-CN" altLang="en-US" sz="1400">
                <a:latin typeface="微软雅黑" panose="020B0503020204020204" charset="-122"/>
                <a:ea typeface="微软雅黑" panose="020B0503020204020204" charset="-122"/>
              </a:rPr>
              <a:t>地点精确</a:t>
            </a:r>
          </a:p>
        </p:txBody>
      </p:sp>
      <p:sp>
        <p:nvSpPr>
          <p:cNvPr id="1048748" name="文本框 2"/>
          <p:cNvSpPr txBox="1"/>
          <p:nvPr/>
        </p:nvSpPr>
        <p:spPr>
          <a:xfrm>
            <a:off x="8456930" y="6439535"/>
            <a:ext cx="2576195" cy="306705"/>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sym typeface="+mn-ea"/>
              </a:rPr>
              <a:t>◆</a:t>
            </a:r>
            <a:r>
              <a:rPr lang="zh-CN" altLang="en-US" sz="1400">
                <a:latin typeface="微软雅黑" panose="020B0503020204020204" charset="-122"/>
                <a:ea typeface="微软雅黑" panose="020B0503020204020204" charset="-122"/>
              </a:rPr>
              <a:t>远程操控</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TextBox 16"/>
          <p:cNvSpPr txBox="1"/>
          <p:nvPr/>
        </p:nvSpPr>
        <p:spPr>
          <a:xfrm>
            <a:off x="2195195" y="458470"/>
            <a:ext cx="7600950" cy="535940"/>
          </a:xfrm>
          <a:prstGeom prst="rect">
            <a:avLst/>
          </a:prstGeom>
          <a:noFill/>
        </p:spPr>
        <p:txBody>
          <a:bodyPr wrap="square" rtlCol="0">
            <a:spAutoFit/>
          </a:bodyPr>
          <a:lstStyle/>
          <a:p>
            <a:pPr algn="ctr">
              <a:buClrTx/>
              <a:buSzTx/>
              <a:buFontTx/>
            </a:pPr>
            <a:r>
              <a:rPr lang="zh-CN" altLang="en-US"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sym typeface="+mn-ea"/>
              </a:rPr>
              <a:t>软件：智能后台管理系统</a:t>
            </a:r>
          </a:p>
        </p:txBody>
      </p:sp>
      <p:pic>
        <p:nvPicPr>
          <p:cNvPr id="2097180" name="图片 8" descr="授权-地钉"/>
          <p:cNvPicPr>
            <a:picLocks noChangeAspect="1"/>
          </p:cNvPicPr>
          <p:nvPr/>
        </p:nvPicPr>
        <p:blipFill>
          <a:blip r:embed="rId3"/>
          <a:srcRect t="9307" b="62184"/>
          <a:stretch>
            <a:fillRect/>
          </a:stretch>
        </p:blipFill>
        <p:spPr>
          <a:xfrm>
            <a:off x="695325" y="1996440"/>
            <a:ext cx="8830310" cy="1416050"/>
          </a:xfrm>
          <a:prstGeom prst="rect">
            <a:avLst/>
          </a:prstGeom>
        </p:spPr>
      </p:pic>
      <p:sp>
        <p:nvSpPr>
          <p:cNvPr id="1048753"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9782175" y="2196465"/>
            <a:ext cx="2068830" cy="306705"/>
          </a:xfrm>
          <a:prstGeom prst="rect">
            <a:avLst/>
          </a:prstGeom>
        </p:spPr>
        <p:txBody>
          <a:bodyPr wrap="square">
            <a:spAutoFit/>
          </a:bodyPr>
          <a:lstStyle/>
          <a:p>
            <a:pPr algn="l" fontAlgn="auto">
              <a:spcBef>
                <a:spcPts val="0"/>
              </a:spcBef>
              <a:buClrTx/>
              <a:buSzTx/>
              <a:buFontTx/>
            </a:pPr>
            <a:r>
              <a:rPr lang="en-US" altLang="zh-CN" sz="1400"/>
              <a:t> </a:t>
            </a:r>
            <a:r>
              <a:rPr lang="zh-CN" altLang="en-US" sz="1400"/>
              <a:t>选择需要授权的路段</a:t>
            </a:r>
          </a:p>
        </p:txBody>
      </p:sp>
      <p:cxnSp>
        <p:nvCxnSpPr>
          <p:cNvPr id="3145737" name="直接连接符 5"/>
          <p:cNvCxnSpPr>
            <a:cxnSpLocks/>
            <a:endCxn id="1048753" idx="1"/>
          </p:cNvCxnSpPr>
          <p:nvPr/>
        </p:nvCxnSpPr>
        <p:spPr>
          <a:xfrm flipV="1">
            <a:off x="3170555" y="2350135"/>
            <a:ext cx="6611620" cy="5454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48754"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9782175" y="2898775"/>
            <a:ext cx="2068830" cy="306705"/>
          </a:xfrm>
          <a:prstGeom prst="rect">
            <a:avLst/>
          </a:prstGeom>
        </p:spPr>
        <p:txBody>
          <a:bodyPr wrap="square">
            <a:spAutoFit/>
          </a:bodyPr>
          <a:lstStyle/>
          <a:p>
            <a:pPr algn="l" fontAlgn="auto">
              <a:spcBef>
                <a:spcPts val="0"/>
              </a:spcBef>
              <a:buClrTx/>
              <a:buSzTx/>
              <a:buFontTx/>
            </a:pPr>
            <a:r>
              <a:rPr lang="en-US" altLang="zh-CN" sz="1400"/>
              <a:t> </a:t>
            </a:r>
            <a:r>
              <a:rPr lang="zh-CN" altLang="en-US" sz="1400"/>
              <a:t>选择需要授权的时间段</a:t>
            </a:r>
          </a:p>
        </p:txBody>
      </p:sp>
      <p:cxnSp>
        <p:nvCxnSpPr>
          <p:cNvPr id="3145738" name="直接连接符 14"/>
          <p:cNvCxnSpPr>
            <a:cxnSpLocks/>
          </p:cNvCxnSpPr>
          <p:nvPr/>
        </p:nvCxnSpPr>
        <p:spPr>
          <a:xfrm>
            <a:off x="7940675" y="2985135"/>
            <a:ext cx="1841500" cy="666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097181" name="图片 15" descr="地钉"/>
          <p:cNvPicPr>
            <a:picLocks noChangeAspect="1"/>
          </p:cNvPicPr>
          <p:nvPr/>
        </p:nvPicPr>
        <p:blipFill>
          <a:blip r:embed="rId4"/>
          <a:srcRect t="31356" b="31933"/>
          <a:stretch>
            <a:fillRect/>
          </a:stretch>
        </p:blipFill>
        <p:spPr>
          <a:xfrm>
            <a:off x="695960" y="4161155"/>
            <a:ext cx="8893175" cy="1836420"/>
          </a:xfrm>
          <a:prstGeom prst="rect">
            <a:avLst/>
          </a:prstGeom>
        </p:spPr>
      </p:pic>
      <p:sp>
        <p:nvSpPr>
          <p:cNvPr id="1048755"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9782175" y="4539615"/>
            <a:ext cx="2068830" cy="853441"/>
          </a:xfrm>
          <a:prstGeom prst="rect">
            <a:avLst/>
          </a:prstGeom>
        </p:spPr>
        <p:txBody>
          <a:bodyPr wrap="square">
            <a:spAutoFit/>
          </a:bodyPr>
          <a:lstStyle/>
          <a:p>
            <a:pPr algn="l" fontAlgn="auto">
              <a:spcBef>
                <a:spcPts val="0"/>
              </a:spcBef>
              <a:buClrTx/>
              <a:buSzTx/>
              <a:buFontTx/>
            </a:pPr>
            <a:r>
              <a:rPr lang="zh-CN" altLang="en-US" sz="1400"/>
              <a:t>当确认地图上某个位置的报警没有威胁性，可对其进行接触报警的操作。</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9" name="Straight Connector 5"/>
          <p:cNvCxnSpPr>
            <a:cxnSpLocks/>
          </p:cNvCxnSpPr>
          <p:nvPr/>
        </p:nvCxnSpPr>
        <p:spPr>
          <a:xfrm flipH="1">
            <a:off x="3" y="4294332"/>
            <a:ext cx="12191997" cy="0"/>
          </a:xfrm>
          <a:prstGeom prst="line">
            <a:avLst/>
          </a:prstGeom>
          <a:ln w="25400">
            <a:solidFill>
              <a:schemeClr val="bg1">
                <a:lumMod val="85000"/>
              </a:schemeClr>
            </a:solidFill>
            <a:prstDash val="sysDash"/>
            <a:headEnd type="none" w="med" len="med"/>
          </a:ln>
        </p:spPr>
        <p:style>
          <a:lnRef idx="1">
            <a:schemeClr val="accent1"/>
          </a:lnRef>
          <a:fillRef idx="0">
            <a:schemeClr val="accent1"/>
          </a:fillRef>
          <a:effectRef idx="0">
            <a:schemeClr val="accent1"/>
          </a:effectRef>
          <a:fontRef idx="minor">
            <a:schemeClr val="tx1"/>
          </a:fontRef>
        </p:style>
      </p:cxnSp>
      <p:sp>
        <p:nvSpPr>
          <p:cNvPr id="1048759"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3490595" y="8790305"/>
            <a:ext cx="1847215" cy="1234441"/>
          </a:xfrm>
          <a:prstGeom prst="rect">
            <a:avLst/>
          </a:prstGeom>
        </p:spPr>
        <p:txBody>
          <a:bodyPr wrap="square">
            <a:spAutoFit/>
          </a:bodyPr>
          <a:lstStyle/>
          <a:p>
            <a:pPr algn="l" fontAlgn="auto">
              <a:spcBef>
                <a:spcPts val="0"/>
              </a:spcBef>
              <a:buClrTx/>
              <a:buSzTx/>
              <a:buFontTx/>
            </a:pPr>
            <a:r>
              <a:rPr lang="en-US" altLang="zh-CN" sz="1600">
                <a:latin typeface="微软雅黑" panose="020B0503020204020204" charset="-122"/>
                <a:ea typeface="微软雅黑" panose="020B0503020204020204" charset="-122"/>
                <a:cs typeface="微软雅黑" panose="020B0503020204020204" charset="-122"/>
              </a:rPr>
              <a:t>通过开孔工具，在地面进行开口，开口后通过强力AB胶将标识器和路面紧紧贴合在一起</a:t>
            </a:r>
          </a:p>
        </p:txBody>
      </p:sp>
      <p:sp>
        <p:nvSpPr>
          <p:cNvPr id="1048760" name="文本框 2"/>
          <p:cNvSpPr txBox="1"/>
          <p:nvPr/>
        </p:nvSpPr>
        <p:spPr>
          <a:xfrm>
            <a:off x="6106795" y="8701405"/>
            <a:ext cx="1699895" cy="1005840"/>
          </a:xfrm>
          <a:prstGeom prst="rect">
            <a:avLst/>
          </a:prstGeom>
          <a:noFill/>
        </p:spPr>
        <p:txBody>
          <a:bodyPr wrap="square" rtlCol="0">
            <a:spAutoFit/>
          </a:bodyPr>
          <a:lstStyle/>
          <a:p>
            <a:r>
              <a:rPr lang="zh-CN" altLang="en-US" sz="1600">
                <a:latin typeface="微软雅黑" panose="020B0503020204020204" charset="-122"/>
                <a:ea typeface="微软雅黑" panose="020B0503020204020204" charset="-122"/>
                <a:cs typeface="微软雅黑" panose="020B0503020204020204" charset="-122"/>
              </a:rPr>
              <a:t>通过扫描设备二维码录入设备信息与后台进行设备绑定</a:t>
            </a:r>
          </a:p>
        </p:txBody>
      </p:sp>
      <p:grpSp>
        <p:nvGrpSpPr>
          <p:cNvPr id="125" name="组合 23"/>
          <p:cNvGrpSpPr/>
          <p:nvPr/>
        </p:nvGrpSpPr>
        <p:grpSpPr>
          <a:xfrm>
            <a:off x="292735" y="4109720"/>
            <a:ext cx="369570" cy="369570"/>
            <a:chOff x="1526" y="6472"/>
            <a:chExt cx="582" cy="582"/>
          </a:xfrm>
        </p:grpSpPr>
        <p:sp>
          <p:nvSpPr>
            <p:cNvPr id="1048761" name="Oval 12"/>
            <p:cNvSpPr/>
            <p:nvPr/>
          </p:nvSpPr>
          <p:spPr>
            <a:xfrm>
              <a:off x="1526" y="6472"/>
              <a:ext cx="582" cy="582"/>
            </a:xfrm>
            <a:prstGeom prst="ellipse">
              <a:avLst/>
            </a:prstGeom>
            <a:solidFill>
              <a:srgbClr val="42B7B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dirty="0">
                <a:latin typeface="Roboto Light"/>
              </a:endParaRPr>
            </a:p>
          </p:txBody>
        </p:sp>
        <p:sp>
          <p:nvSpPr>
            <p:cNvPr id="1048762"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1569" y="6493"/>
              <a:ext cx="497" cy="531"/>
            </a:xfrm>
            <a:prstGeom prst="rect">
              <a:avLst/>
            </a:prstGeom>
          </p:spPr>
          <p:txBody>
            <a:bodyPr wrap="square">
              <a:spAutoFit/>
            </a:bodyPr>
            <a:lstStyle/>
            <a:p>
              <a:pPr algn="l" fontAlgn="auto">
                <a:spcBef>
                  <a:spcPts val="0"/>
                </a:spcBef>
                <a:buClrTx/>
                <a:buSzTx/>
                <a:buFontTx/>
              </a:pPr>
              <a:r>
                <a:rPr lang="en-US" altLang="zh-CN" sz="1600">
                  <a:solidFill>
                    <a:schemeClr val="bg1"/>
                  </a:solidFill>
                  <a:latin typeface="微软雅黑" panose="020B0503020204020204" charset="-122"/>
                  <a:ea typeface="微软雅黑" panose="020B0503020204020204" charset="-122"/>
                  <a:cs typeface="微软雅黑" panose="020B0503020204020204" charset="-122"/>
                </a:rPr>
                <a:t>1</a:t>
              </a:r>
            </a:p>
          </p:txBody>
        </p:sp>
      </p:grpSp>
      <p:grpSp>
        <p:nvGrpSpPr>
          <p:cNvPr id="126" name="组合 28"/>
          <p:cNvGrpSpPr/>
          <p:nvPr/>
        </p:nvGrpSpPr>
        <p:grpSpPr>
          <a:xfrm>
            <a:off x="2286000" y="4123055"/>
            <a:ext cx="369570" cy="369570"/>
            <a:chOff x="4665" y="6493"/>
            <a:chExt cx="582" cy="582"/>
          </a:xfrm>
        </p:grpSpPr>
        <p:sp>
          <p:nvSpPr>
            <p:cNvPr id="1048763" name="Oval 15"/>
            <p:cNvSpPr/>
            <p:nvPr/>
          </p:nvSpPr>
          <p:spPr>
            <a:xfrm>
              <a:off x="4665" y="6493"/>
              <a:ext cx="582" cy="582"/>
            </a:xfrm>
            <a:prstGeom prst="ellipse">
              <a:avLst/>
            </a:prstGeom>
            <a:solidFill>
              <a:srgbClr val="008A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dirty="0">
                <a:latin typeface="Roboto Light"/>
              </a:endParaRPr>
            </a:p>
          </p:txBody>
        </p:sp>
        <p:sp>
          <p:nvSpPr>
            <p:cNvPr id="1048764"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4703" y="6493"/>
              <a:ext cx="497" cy="531"/>
            </a:xfrm>
            <a:prstGeom prst="rect">
              <a:avLst/>
            </a:prstGeom>
          </p:spPr>
          <p:txBody>
            <a:bodyPr wrap="square">
              <a:spAutoFit/>
            </a:bodyPr>
            <a:lstStyle/>
            <a:p>
              <a:pPr algn="l" fontAlgn="auto">
                <a:spcBef>
                  <a:spcPts val="0"/>
                </a:spcBef>
                <a:buClrTx/>
                <a:buSzTx/>
                <a:buFontTx/>
              </a:pPr>
              <a:r>
                <a:rPr lang="en-US" altLang="zh-CN" sz="1600">
                  <a:solidFill>
                    <a:schemeClr val="bg1"/>
                  </a:solidFill>
                  <a:latin typeface="微软雅黑" panose="020B0503020204020204" charset="-122"/>
                  <a:ea typeface="微软雅黑" panose="020B0503020204020204" charset="-122"/>
                  <a:cs typeface="微软雅黑" panose="020B0503020204020204" charset="-122"/>
                </a:rPr>
                <a:t>2</a:t>
              </a:r>
            </a:p>
          </p:txBody>
        </p:sp>
      </p:grpSp>
      <p:pic>
        <p:nvPicPr>
          <p:cNvPr id="2097182" name="图片 4"/>
          <p:cNvPicPr>
            <a:picLocks noChangeAspect="1"/>
          </p:cNvPicPr>
          <p:nvPr/>
        </p:nvPicPr>
        <p:blipFill>
          <a:blip r:embed="rId5"/>
          <a:stretch>
            <a:fillRect/>
          </a:stretch>
        </p:blipFill>
        <p:spPr>
          <a:xfrm>
            <a:off x="942975" y="7054215"/>
            <a:ext cx="2444115" cy="1452245"/>
          </a:xfrm>
          <a:prstGeom prst="rect">
            <a:avLst/>
          </a:prstGeom>
        </p:spPr>
      </p:pic>
      <p:pic>
        <p:nvPicPr>
          <p:cNvPr id="2097183" name="图片 6"/>
          <p:cNvPicPr>
            <a:picLocks noChangeAspect="1"/>
          </p:cNvPicPr>
          <p:nvPr>
            <p:custDataLst>
              <p:tags r:id="rId1"/>
            </p:custDataLst>
          </p:nvPr>
        </p:nvPicPr>
        <p:blipFill>
          <a:blip r:embed="rId6"/>
          <a:stretch>
            <a:fillRect/>
          </a:stretch>
        </p:blipFill>
        <p:spPr>
          <a:xfrm>
            <a:off x="3586480" y="7054215"/>
            <a:ext cx="1460500" cy="1452245"/>
          </a:xfrm>
          <a:prstGeom prst="rect">
            <a:avLst/>
          </a:prstGeom>
        </p:spPr>
      </p:pic>
      <p:pic>
        <p:nvPicPr>
          <p:cNvPr id="2097184" name="图片 14"/>
          <p:cNvPicPr>
            <a:picLocks noChangeAspect="1"/>
          </p:cNvPicPr>
          <p:nvPr/>
        </p:nvPicPr>
        <p:blipFill>
          <a:blip r:embed="rId7"/>
          <a:stretch>
            <a:fillRect/>
          </a:stretch>
        </p:blipFill>
        <p:spPr>
          <a:xfrm>
            <a:off x="5634990" y="7054215"/>
            <a:ext cx="1480820" cy="1446530"/>
          </a:xfrm>
          <a:prstGeom prst="rect">
            <a:avLst/>
          </a:prstGeom>
        </p:spPr>
      </p:pic>
      <p:sp>
        <p:nvSpPr>
          <p:cNvPr id="1048765" name="TextBox 16"/>
          <p:cNvSpPr txBox="1"/>
          <p:nvPr/>
        </p:nvSpPr>
        <p:spPr>
          <a:xfrm>
            <a:off x="2195195" y="458470"/>
            <a:ext cx="7600950" cy="535940"/>
          </a:xfrm>
          <a:prstGeom prst="rect">
            <a:avLst/>
          </a:prstGeom>
          <a:noFill/>
        </p:spPr>
        <p:txBody>
          <a:bodyPr wrap="square" rtlCol="0">
            <a:spAutoFit/>
          </a:bodyPr>
          <a:lstStyle/>
          <a:p>
            <a:pPr algn="ctr">
              <a:buClrTx/>
              <a:buSzTx/>
              <a:buFontTx/>
            </a:pPr>
            <a:r>
              <a:rPr lang="zh-CN" altLang="en-US"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sym typeface="+mn-ea"/>
              </a:rPr>
              <a:t>硬件安装</a:t>
            </a:r>
          </a:p>
        </p:txBody>
      </p:sp>
      <p:sp>
        <p:nvSpPr>
          <p:cNvPr id="1048766"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266700" y="4685030"/>
            <a:ext cx="1720215" cy="421640"/>
          </a:xfrm>
          <a:prstGeom prst="rect">
            <a:avLst/>
          </a:prstGeom>
        </p:spPr>
        <p:txBody>
          <a:bodyPr wrap="square">
            <a:spAutoFit/>
          </a:bodyPr>
          <a:lstStyle/>
          <a:p>
            <a:pPr algn="l" fontAlgn="auto">
              <a:spcBef>
                <a:spcPts val="0"/>
              </a:spcBef>
              <a:buClrTx/>
              <a:buSzTx/>
              <a:buFontTx/>
            </a:pPr>
            <a:r>
              <a:rPr lang="en-US" altLang="zh-CN" sz="1200">
                <a:latin typeface="微软雅黑" panose="020B0503020204020204" charset="-122"/>
                <a:ea typeface="微软雅黑" panose="020B0503020204020204" charset="-122"/>
              </a:rPr>
              <a:t>安全施工，发放装置警示路障。</a:t>
            </a:r>
          </a:p>
        </p:txBody>
      </p:sp>
      <p:pic>
        <p:nvPicPr>
          <p:cNvPr id="2097185" name="图片 2"/>
          <p:cNvPicPr>
            <a:picLocks noChangeAspect="1"/>
          </p:cNvPicPr>
          <p:nvPr>
            <p:custDataLst>
              <p:tags r:id="rId2"/>
            </p:custDataLst>
          </p:nvPr>
        </p:nvPicPr>
        <p:blipFill>
          <a:blip r:embed="rId8"/>
          <a:srcRect l="2286" t="1779" r="-2286" b="25623"/>
          <a:stretch>
            <a:fillRect/>
          </a:stretch>
        </p:blipFill>
        <p:spPr>
          <a:xfrm>
            <a:off x="266700" y="1875790"/>
            <a:ext cx="1837690" cy="2142490"/>
          </a:xfrm>
          <a:prstGeom prst="rect">
            <a:avLst/>
          </a:prstGeom>
          <a:noFill/>
          <a:ln>
            <a:noFill/>
          </a:ln>
        </p:spPr>
      </p:pic>
      <p:sp>
        <p:nvSpPr>
          <p:cNvPr id="1048767" name="文本框 13"/>
          <p:cNvSpPr txBox="1"/>
          <p:nvPr/>
        </p:nvSpPr>
        <p:spPr>
          <a:xfrm>
            <a:off x="2276475" y="4628515"/>
            <a:ext cx="1936750" cy="840741"/>
          </a:xfrm>
          <a:prstGeom prst="rect">
            <a:avLst/>
          </a:prstGeom>
          <a:noFill/>
        </p:spPr>
        <p:txBody>
          <a:bodyPr wrap="square" rtlCol="0">
            <a:spAutoFit/>
          </a:bodyPr>
          <a:lstStyle/>
          <a:p>
            <a:r>
              <a:rPr lang="zh-CN" altLang="en-US" sz="1200">
                <a:latin typeface="微软雅黑" panose="020B0503020204020204" charset="-122"/>
                <a:ea typeface="微软雅黑" panose="020B0503020204020204" charset="-122"/>
                <a:cs typeface="微软雅黑" panose="020B0503020204020204" charset="-122"/>
              </a:rPr>
              <a:t>1、地面划线定位</a:t>
            </a:r>
          </a:p>
          <a:p>
            <a:r>
              <a:rPr lang="zh-CN" altLang="en-US" sz="1200">
                <a:latin typeface="微软雅黑" panose="020B0503020204020204" charset="-122"/>
                <a:ea typeface="微软雅黑" panose="020B0503020204020204" charset="-122"/>
                <a:cs typeface="微软雅黑" panose="020B0503020204020204" charset="-122"/>
              </a:rPr>
              <a:t>2、机械开孔</a:t>
            </a:r>
          </a:p>
          <a:p>
            <a:pPr algn="l"/>
            <a:r>
              <a:rPr lang="zh-CN" altLang="en-US" sz="900">
                <a:latin typeface="微软雅黑" panose="020B0503020204020204" charset="-122"/>
                <a:ea typeface="微软雅黑" panose="020B0503020204020204" charset="-122"/>
                <a:cs typeface="微软雅黑" panose="020B0503020204020204" charset="-122"/>
              </a:rPr>
              <a:t>       直径125mm</a:t>
            </a:r>
          </a:p>
          <a:p>
            <a:pPr algn="l"/>
            <a:r>
              <a:rPr lang="zh-CN" altLang="en-US" sz="900">
                <a:latin typeface="微软雅黑" panose="020B0503020204020204" charset="-122"/>
                <a:ea typeface="微软雅黑" panose="020B0503020204020204" charset="-122"/>
                <a:cs typeface="微软雅黑" panose="020B0503020204020204" charset="-122"/>
              </a:rPr>
              <a:t>       深50mm</a:t>
            </a:r>
          </a:p>
          <a:p>
            <a:r>
              <a:rPr lang="zh-CN" altLang="en-US" sz="1200">
                <a:latin typeface="微软雅黑" panose="020B0503020204020204" charset="-122"/>
                <a:ea typeface="微软雅黑" panose="020B0503020204020204" charset="-122"/>
                <a:cs typeface="微软雅黑" panose="020B0503020204020204" charset="-122"/>
              </a:rPr>
              <a:t>3、依次开好多个孔</a:t>
            </a:r>
          </a:p>
        </p:txBody>
      </p:sp>
      <p:pic>
        <p:nvPicPr>
          <p:cNvPr id="2097186" name="图片 6"/>
          <p:cNvPicPr>
            <a:picLocks noChangeAspect="1"/>
          </p:cNvPicPr>
          <p:nvPr/>
        </p:nvPicPr>
        <p:blipFill>
          <a:blip r:embed="rId9"/>
          <a:stretch>
            <a:fillRect/>
          </a:stretch>
        </p:blipFill>
        <p:spPr>
          <a:xfrm>
            <a:off x="2276475" y="1875790"/>
            <a:ext cx="1812290" cy="2142490"/>
          </a:xfrm>
          <a:prstGeom prst="rect">
            <a:avLst/>
          </a:prstGeom>
          <a:noFill/>
          <a:ln>
            <a:noFill/>
          </a:ln>
        </p:spPr>
      </p:pic>
      <p:sp>
        <p:nvSpPr>
          <p:cNvPr id="1048768" name="文本框 99"/>
          <p:cNvSpPr txBox="1"/>
          <p:nvPr/>
        </p:nvSpPr>
        <p:spPr>
          <a:xfrm>
            <a:off x="4326255" y="4685030"/>
            <a:ext cx="2182495" cy="586740"/>
          </a:xfrm>
          <a:prstGeom prst="rect">
            <a:avLst/>
          </a:prstGeom>
          <a:noFill/>
          <a:ln w="9525">
            <a:noFill/>
          </a:ln>
        </p:spPr>
        <p:txBody>
          <a:bodyPr wrap="square">
            <a:spAutoFit/>
          </a:bodyPr>
          <a:lstStyle/>
          <a:p>
            <a:pPr indent="0"/>
            <a:r>
              <a:rPr lang="zh-CN" sz="1200" b="0">
                <a:latin typeface="微软雅黑" panose="020B0503020204020204" charset="-122"/>
                <a:ea typeface="微软雅黑" panose="020B0503020204020204" charset="-122"/>
                <a:cs typeface="微软雅黑" panose="020B0503020204020204" charset="-122"/>
              </a:rPr>
              <a:t>1、激活道灯，测试性能（磁吸式激活）</a:t>
            </a:r>
            <a:r>
              <a:rPr lang="en-US" sz="1200" b="0">
                <a:latin typeface="微软雅黑" panose="020B0503020204020204" charset="-122"/>
                <a:ea typeface="微软雅黑" panose="020B0503020204020204" charset="-122"/>
                <a:cs typeface="微软雅黑" panose="020B0503020204020204" charset="-122"/>
              </a:rPr>
              <a:t>
2</a:t>
            </a:r>
            <a:r>
              <a:rPr lang="zh-CN" sz="1200" b="0">
                <a:latin typeface="微软雅黑" panose="020B0503020204020204" charset="-122"/>
                <a:ea typeface="微软雅黑" panose="020B0503020204020204" charset="-122"/>
                <a:cs typeface="微软雅黑" panose="020B0503020204020204" charset="-122"/>
              </a:rPr>
              <a:t>、记录</a:t>
            </a:r>
            <a:r>
              <a:rPr lang="en-US" sz="1200" b="0">
                <a:latin typeface="微软雅黑" panose="020B0503020204020204" charset="-122"/>
                <a:ea typeface="微软雅黑" panose="020B0503020204020204" charset="-122"/>
                <a:cs typeface="微软雅黑" panose="020B0503020204020204" charset="-122"/>
              </a:rPr>
              <a:t>ID</a:t>
            </a:r>
            <a:r>
              <a:rPr lang="zh-CN" sz="1200" b="0">
                <a:latin typeface="微软雅黑" panose="020B0503020204020204" charset="-122"/>
                <a:ea typeface="微软雅黑" panose="020B0503020204020204" charset="-122"/>
                <a:cs typeface="微软雅黑" panose="020B0503020204020204" charset="-122"/>
              </a:rPr>
              <a:t>及</a:t>
            </a:r>
            <a:r>
              <a:rPr lang="en-US" sz="1200" b="0">
                <a:latin typeface="微软雅黑" panose="020B0503020204020204" charset="-122"/>
                <a:ea typeface="微软雅黑" panose="020B0503020204020204" charset="-122"/>
                <a:cs typeface="微软雅黑" panose="020B0503020204020204" charset="-122"/>
              </a:rPr>
              <a:t>GPS</a:t>
            </a:r>
            <a:r>
              <a:rPr lang="zh-CN" sz="1200" b="0">
                <a:latin typeface="微软雅黑" panose="020B0503020204020204" charset="-122"/>
                <a:ea typeface="微软雅黑" panose="020B0503020204020204" charset="-122"/>
                <a:cs typeface="微软雅黑" panose="020B0503020204020204" charset="-122"/>
              </a:rPr>
              <a:t>定位数据。</a:t>
            </a:r>
            <a:endParaRPr lang="zh-CN" altLang="en-US" sz="1200" b="0">
              <a:latin typeface="微软雅黑" panose="020B0503020204020204" charset="-122"/>
              <a:ea typeface="微软雅黑" panose="020B0503020204020204" charset="-122"/>
              <a:cs typeface="微软雅黑" panose="020B0503020204020204" charset="-122"/>
            </a:endParaRPr>
          </a:p>
        </p:txBody>
      </p:sp>
      <p:pic>
        <p:nvPicPr>
          <p:cNvPr id="2097187" name="图片 17"/>
          <p:cNvPicPr>
            <a:picLocks noChangeAspect="1"/>
          </p:cNvPicPr>
          <p:nvPr/>
        </p:nvPicPr>
        <p:blipFill>
          <a:blip r:embed="rId10"/>
          <a:stretch>
            <a:fillRect/>
          </a:stretch>
        </p:blipFill>
        <p:spPr>
          <a:xfrm flipV="1">
            <a:off x="4326255" y="1875790"/>
            <a:ext cx="2068195" cy="2141855"/>
          </a:xfrm>
          <a:prstGeom prst="rect">
            <a:avLst/>
          </a:prstGeom>
        </p:spPr>
      </p:pic>
      <p:grpSp>
        <p:nvGrpSpPr>
          <p:cNvPr id="127" name="组合 24"/>
          <p:cNvGrpSpPr/>
          <p:nvPr/>
        </p:nvGrpSpPr>
        <p:grpSpPr>
          <a:xfrm>
            <a:off x="4312285" y="4109720"/>
            <a:ext cx="369570" cy="369570"/>
            <a:chOff x="1526" y="6472"/>
            <a:chExt cx="582" cy="582"/>
          </a:xfrm>
        </p:grpSpPr>
        <p:sp>
          <p:nvSpPr>
            <p:cNvPr id="1048769" name="Oval 12"/>
            <p:cNvSpPr/>
            <p:nvPr/>
          </p:nvSpPr>
          <p:spPr>
            <a:xfrm>
              <a:off x="1526" y="6472"/>
              <a:ext cx="582" cy="582"/>
            </a:xfrm>
            <a:prstGeom prst="ellipse">
              <a:avLst/>
            </a:prstGeom>
            <a:solidFill>
              <a:srgbClr val="42B7B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dirty="0">
                <a:latin typeface="Roboto Light"/>
              </a:endParaRPr>
            </a:p>
          </p:txBody>
        </p:sp>
        <p:sp>
          <p:nvSpPr>
            <p:cNvPr id="1048770"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1569" y="6493"/>
              <a:ext cx="497" cy="531"/>
            </a:xfrm>
            <a:prstGeom prst="rect">
              <a:avLst/>
            </a:prstGeom>
          </p:spPr>
          <p:txBody>
            <a:bodyPr wrap="square">
              <a:spAutoFit/>
            </a:bodyPr>
            <a:lstStyle/>
            <a:p>
              <a:pPr algn="l" fontAlgn="auto">
                <a:spcBef>
                  <a:spcPts val="0"/>
                </a:spcBef>
                <a:buClrTx/>
                <a:buSzTx/>
                <a:buFontTx/>
              </a:pPr>
              <a:r>
                <a:rPr lang="en-US" altLang="zh-CN" sz="1600">
                  <a:solidFill>
                    <a:schemeClr val="bg1"/>
                  </a:solidFill>
                  <a:latin typeface="微软雅黑" panose="020B0503020204020204" charset="-122"/>
                  <a:ea typeface="微软雅黑" panose="020B0503020204020204" charset="-122"/>
                  <a:cs typeface="微软雅黑" panose="020B0503020204020204" charset="-122"/>
                </a:rPr>
                <a:t>3</a:t>
              </a:r>
            </a:p>
          </p:txBody>
        </p:sp>
      </p:grpSp>
      <p:grpSp>
        <p:nvGrpSpPr>
          <p:cNvPr id="128" name="组合 29"/>
          <p:cNvGrpSpPr/>
          <p:nvPr/>
        </p:nvGrpSpPr>
        <p:grpSpPr>
          <a:xfrm>
            <a:off x="6657975" y="4123055"/>
            <a:ext cx="369570" cy="369570"/>
            <a:chOff x="4665" y="6493"/>
            <a:chExt cx="582" cy="582"/>
          </a:xfrm>
        </p:grpSpPr>
        <p:sp>
          <p:nvSpPr>
            <p:cNvPr id="1048771" name="Oval 15"/>
            <p:cNvSpPr/>
            <p:nvPr/>
          </p:nvSpPr>
          <p:spPr>
            <a:xfrm>
              <a:off x="4665" y="6493"/>
              <a:ext cx="582" cy="582"/>
            </a:xfrm>
            <a:prstGeom prst="ellipse">
              <a:avLst/>
            </a:prstGeom>
            <a:solidFill>
              <a:srgbClr val="008A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dirty="0">
                <a:latin typeface="Roboto Light"/>
              </a:endParaRPr>
            </a:p>
          </p:txBody>
        </p:sp>
        <p:sp>
          <p:nvSpPr>
            <p:cNvPr id="1048772"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4703" y="6493"/>
              <a:ext cx="497" cy="531"/>
            </a:xfrm>
            <a:prstGeom prst="rect">
              <a:avLst/>
            </a:prstGeom>
          </p:spPr>
          <p:txBody>
            <a:bodyPr wrap="square">
              <a:spAutoFit/>
            </a:bodyPr>
            <a:lstStyle/>
            <a:p>
              <a:pPr algn="l" fontAlgn="auto">
                <a:spcBef>
                  <a:spcPts val="0"/>
                </a:spcBef>
                <a:buClrTx/>
                <a:buSzTx/>
                <a:buFontTx/>
              </a:pPr>
              <a:r>
                <a:rPr lang="en-US" altLang="zh-CN" sz="1600">
                  <a:solidFill>
                    <a:schemeClr val="bg1"/>
                  </a:solidFill>
                  <a:latin typeface="微软雅黑" panose="020B0503020204020204" charset="-122"/>
                  <a:ea typeface="微软雅黑" panose="020B0503020204020204" charset="-122"/>
                  <a:cs typeface="微软雅黑" panose="020B0503020204020204" charset="-122"/>
                </a:rPr>
                <a:t>4</a:t>
              </a:r>
            </a:p>
          </p:txBody>
        </p:sp>
      </p:grpSp>
      <p:sp>
        <p:nvSpPr>
          <p:cNvPr id="1048773" name="文本框 32"/>
          <p:cNvSpPr txBox="1"/>
          <p:nvPr/>
        </p:nvSpPr>
        <p:spPr>
          <a:xfrm>
            <a:off x="6633210" y="4592320"/>
            <a:ext cx="2486660" cy="586741"/>
          </a:xfrm>
          <a:prstGeom prst="rect">
            <a:avLst/>
          </a:prstGeom>
          <a:noFill/>
          <a:ln w="9525">
            <a:noFill/>
          </a:ln>
        </p:spPr>
        <p:txBody>
          <a:bodyPr wrap="square">
            <a:spAutoFit/>
          </a:bodyPr>
          <a:lstStyle/>
          <a:p>
            <a:pPr indent="0"/>
            <a:r>
              <a:rPr lang="en-US" sz="1200" b="0">
                <a:latin typeface="微软雅黑" panose="020B0503020204020204" charset="-122"/>
                <a:ea typeface="微软雅黑" panose="020B0503020204020204" charset="-122"/>
                <a:cs typeface="微软雅黑" panose="020B0503020204020204" charset="-122"/>
              </a:rPr>
              <a:t>1</a:t>
            </a:r>
            <a:r>
              <a:rPr lang="zh-CN" sz="1200" b="0">
                <a:latin typeface="微软雅黑" panose="020B0503020204020204" charset="-122"/>
                <a:ea typeface="微软雅黑" panose="020B0503020204020204" charset="-122"/>
                <a:cs typeface="微软雅黑" panose="020B0503020204020204" charset="-122"/>
              </a:rPr>
              <a:t>、加入1/3胶水
2、放入道灯，压至与地面齐平。
3、道灯侧面继续灌入胶水，找平。</a:t>
            </a:r>
            <a:endParaRPr lang="zh-CN" altLang="en-US" sz="1200" b="0">
              <a:latin typeface="微软雅黑" panose="020B0503020204020204" charset="-122"/>
              <a:ea typeface="微软雅黑" panose="020B0503020204020204" charset="-122"/>
              <a:cs typeface="微软雅黑" panose="020B0503020204020204" charset="-122"/>
            </a:endParaRPr>
          </a:p>
        </p:txBody>
      </p:sp>
      <p:pic>
        <p:nvPicPr>
          <p:cNvPr id="2097188" name="图片 33"/>
          <p:cNvPicPr>
            <a:picLocks noChangeAspect="1"/>
          </p:cNvPicPr>
          <p:nvPr/>
        </p:nvPicPr>
        <p:blipFill>
          <a:blip r:embed="rId5"/>
          <a:stretch>
            <a:fillRect/>
          </a:stretch>
        </p:blipFill>
        <p:spPr>
          <a:xfrm>
            <a:off x="6623050" y="1875790"/>
            <a:ext cx="2372995" cy="2141855"/>
          </a:xfrm>
          <a:prstGeom prst="rect">
            <a:avLst/>
          </a:prstGeom>
        </p:spPr>
      </p:pic>
      <p:pic>
        <p:nvPicPr>
          <p:cNvPr id="2097189" name="图片 3"/>
          <p:cNvPicPr>
            <a:picLocks noChangeAspect="1"/>
          </p:cNvPicPr>
          <p:nvPr/>
        </p:nvPicPr>
        <p:blipFill>
          <a:blip r:embed="rId11"/>
          <a:stretch>
            <a:fillRect/>
          </a:stretch>
        </p:blipFill>
        <p:spPr>
          <a:xfrm>
            <a:off x="9330690" y="1515110"/>
            <a:ext cx="2618740" cy="1428750"/>
          </a:xfrm>
          <a:prstGeom prst="rect">
            <a:avLst/>
          </a:prstGeom>
        </p:spPr>
      </p:pic>
      <p:pic>
        <p:nvPicPr>
          <p:cNvPr id="2097190" name="图片 7"/>
          <p:cNvPicPr>
            <a:picLocks noChangeAspect="1"/>
          </p:cNvPicPr>
          <p:nvPr/>
        </p:nvPicPr>
        <p:blipFill>
          <a:blip r:embed="rId12"/>
          <a:stretch>
            <a:fillRect/>
          </a:stretch>
        </p:blipFill>
        <p:spPr>
          <a:xfrm>
            <a:off x="9330690" y="2289175"/>
            <a:ext cx="2642235" cy="1751330"/>
          </a:xfrm>
          <a:prstGeom prst="rect">
            <a:avLst/>
          </a:prstGeom>
        </p:spPr>
      </p:pic>
      <p:grpSp>
        <p:nvGrpSpPr>
          <p:cNvPr id="129" name="组合 19"/>
          <p:cNvGrpSpPr/>
          <p:nvPr/>
        </p:nvGrpSpPr>
        <p:grpSpPr>
          <a:xfrm>
            <a:off x="9321800" y="4109720"/>
            <a:ext cx="369570" cy="369570"/>
            <a:chOff x="1526" y="6472"/>
            <a:chExt cx="582" cy="582"/>
          </a:xfrm>
        </p:grpSpPr>
        <p:sp>
          <p:nvSpPr>
            <p:cNvPr id="1048774" name="Oval 12"/>
            <p:cNvSpPr/>
            <p:nvPr/>
          </p:nvSpPr>
          <p:spPr>
            <a:xfrm>
              <a:off x="1526" y="6472"/>
              <a:ext cx="582" cy="582"/>
            </a:xfrm>
            <a:prstGeom prst="ellipse">
              <a:avLst/>
            </a:prstGeom>
            <a:solidFill>
              <a:srgbClr val="42B7B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dirty="0">
                <a:latin typeface="Roboto Light"/>
              </a:endParaRPr>
            </a:p>
          </p:txBody>
        </p:sp>
        <p:sp>
          <p:nvSpPr>
            <p:cNvPr id="1048775" name="Rectangle 32" descr="e7d195523061f1c01ef2b70529884c179423570dbaad84926380ABC1F97BAEF0C8FC051856578EAB7874501A1FFE158C4981707381814BCC4D9A8E3554438DEE4FBCF5A5B4D2A8B0989AB57E8BAC65EB8D0E6BC1998F2CEEE3D0AF65317FDA2B0BE79331EE6B078B1DD294191E0157E2A3DDC6FD940B31DEEB9F1DD2CE750A252BFA5CAB1B1FA84D"/>
            <p:cNvSpPr/>
            <p:nvPr/>
          </p:nvSpPr>
          <p:spPr bwMode="auto">
            <a:xfrm>
              <a:off x="1569" y="6493"/>
              <a:ext cx="497" cy="531"/>
            </a:xfrm>
            <a:prstGeom prst="rect">
              <a:avLst/>
            </a:prstGeom>
          </p:spPr>
          <p:txBody>
            <a:bodyPr wrap="square">
              <a:spAutoFit/>
            </a:bodyPr>
            <a:lstStyle/>
            <a:p>
              <a:pPr algn="l" fontAlgn="auto">
                <a:spcBef>
                  <a:spcPts val="0"/>
                </a:spcBef>
                <a:buClrTx/>
                <a:buSzTx/>
                <a:buFontTx/>
              </a:pPr>
              <a:r>
                <a:rPr lang="en-US" altLang="zh-CN" sz="1600">
                  <a:solidFill>
                    <a:schemeClr val="bg1"/>
                  </a:solidFill>
                  <a:latin typeface="微软雅黑" panose="020B0503020204020204" charset="-122"/>
                  <a:ea typeface="微软雅黑" panose="020B0503020204020204" charset="-122"/>
                  <a:cs typeface="微软雅黑" panose="020B0503020204020204" charset="-122"/>
                </a:rPr>
                <a:t>5</a:t>
              </a:r>
            </a:p>
          </p:txBody>
        </p:sp>
      </p:grpSp>
      <p:sp>
        <p:nvSpPr>
          <p:cNvPr id="1048776" name="文本框 22"/>
          <p:cNvSpPr txBox="1"/>
          <p:nvPr/>
        </p:nvSpPr>
        <p:spPr>
          <a:xfrm>
            <a:off x="9337040" y="4592320"/>
            <a:ext cx="2486660" cy="421640"/>
          </a:xfrm>
          <a:prstGeom prst="rect">
            <a:avLst/>
          </a:prstGeom>
          <a:noFill/>
          <a:ln w="9525">
            <a:noFill/>
          </a:ln>
        </p:spPr>
        <p:txBody>
          <a:bodyPr wrap="square">
            <a:spAutoFit/>
          </a:bodyPr>
          <a:lstStyle/>
          <a:p>
            <a:pPr indent="0"/>
            <a:r>
              <a:rPr lang="en-US" sz="1200" b="0">
                <a:latin typeface="微软雅黑" panose="020B0503020204020204" charset="-122"/>
                <a:ea typeface="微软雅黑" panose="020B0503020204020204" charset="-122"/>
                <a:cs typeface="微软雅黑" panose="020B0503020204020204" charset="-122"/>
              </a:rPr>
              <a:t>1</a:t>
            </a:r>
            <a:r>
              <a:rPr lang="zh-CN" sz="1200" b="0">
                <a:latin typeface="微软雅黑" panose="020B0503020204020204" charset="-122"/>
                <a:ea typeface="微软雅黑" panose="020B0503020204020204" charset="-122"/>
                <a:cs typeface="微软雅黑" panose="020B0503020204020204" charset="-122"/>
              </a:rPr>
              <a:t>、录入后台系统导入设备号，进行绑定。</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任意多边形 1"/>
          <p:cNvSpPr/>
          <p:nvPr/>
        </p:nvSpPr>
        <p:spPr>
          <a:xfrm>
            <a:off x="1" y="-1"/>
            <a:ext cx="12173798" cy="6086901"/>
          </a:xfrm>
          <a:custGeom>
            <a:avLst/>
            <a:gdLst>
              <a:gd name="connsiteX0" fmla="*/ 0 w 3255032"/>
              <a:gd name="connsiteY0" fmla="*/ 0 h 1627517"/>
              <a:gd name="connsiteX1" fmla="*/ 3255032 w 3255032"/>
              <a:gd name="connsiteY1" fmla="*/ 0 h 1627517"/>
              <a:gd name="connsiteX2" fmla="*/ 0 w 3255032"/>
              <a:gd name="connsiteY2" fmla="*/ 1627517 h 1627517"/>
            </a:gdLst>
            <a:ahLst/>
            <a:cxnLst>
              <a:cxn ang="0">
                <a:pos x="connsiteX0" y="connsiteY0"/>
              </a:cxn>
              <a:cxn ang="0">
                <a:pos x="connsiteX1" y="connsiteY1"/>
              </a:cxn>
              <a:cxn ang="0">
                <a:pos x="connsiteX2" y="connsiteY2"/>
              </a:cxn>
            </a:cxnLst>
            <a:rect l="l" t="t" r="r" b="b"/>
            <a:pathLst>
              <a:path w="3255032" h="1627517">
                <a:moveTo>
                  <a:pt x="0" y="0"/>
                </a:moveTo>
                <a:lnTo>
                  <a:pt x="3255032" y="0"/>
                </a:lnTo>
                <a:lnTo>
                  <a:pt x="0" y="1627517"/>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81" name="任意多边形 2"/>
          <p:cNvSpPr/>
          <p:nvPr/>
        </p:nvSpPr>
        <p:spPr>
          <a:xfrm>
            <a:off x="0" y="0"/>
            <a:ext cx="4185135" cy="2092568"/>
          </a:xfrm>
          <a:custGeom>
            <a:avLst/>
            <a:gdLst>
              <a:gd name="connsiteX0" fmla="*/ 0 w 3255032"/>
              <a:gd name="connsiteY0" fmla="*/ 0 h 1627517"/>
              <a:gd name="connsiteX1" fmla="*/ 3255032 w 3255032"/>
              <a:gd name="connsiteY1" fmla="*/ 0 h 1627517"/>
              <a:gd name="connsiteX2" fmla="*/ 0 w 3255032"/>
              <a:gd name="connsiteY2" fmla="*/ 1627517 h 1627517"/>
            </a:gdLst>
            <a:ahLst/>
            <a:cxnLst>
              <a:cxn ang="0">
                <a:pos x="connsiteX0" y="connsiteY0"/>
              </a:cxn>
              <a:cxn ang="0">
                <a:pos x="connsiteX1" y="connsiteY1"/>
              </a:cxn>
              <a:cxn ang="0">
                <a:pos x="connsiteX2" y="connsiteY2"/>
              </a:cxn>
            </a:cxnLst>
            <a:rect l="l" t="t" r="r" b="b"/>
            <a:pathLst>
              <a:path w="3255032" h="1627517">
                <a:moveTo>
                  <a:pt x="0" y="0"/>
                </a:moveTo>
                <a:lnTo>
                  <a:pt x="3255032" y="0"/>
                </a:lnTo>
                <a:lnTo>
                  <a:pt x="0" y="1627517"/>
                </a:lnTo>
                <a:close/>
              </a:path>
            </a:pathLst>
          </a:cu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82" name="任意多边形 3"/>
          <p:cNvSpPr/>
          <p:nvPr/>
        </p:nvSpPr>
        <p:spPr>
          <a:xfrm>
            <a:off x="-18202" y="1351128"/>
            <a:ext cx="4767763" cy="4767763"/>
          </a:xfrm>
          <a:custGeom>
            <a:avLst/>
            <a:gdLst>
              <a:gd name="connsiteX0" fmla="*/ 0 w 1669244"/>
              <a:gd name="connsiteY0" fmla="*/ 0 h 1669244"/>
              <a:gd name="connsiteX1" fmla="*/ 1669244 w 1669244"/>
              <a:gd name="connsiteY1" fmla="*/ 834622 h 1669244"/>
              <a:gd name="connsiteX2" fmla="*/ 0 w 1669244"/>
              <a:gd name="connsiteY2" fmla="*/ 1669244 h 1669244"/>
            </a:gdLst>
            <a:ahLst/>
            <a:cxnLst>
              <a:cxn ang="0">
                <a:pos x="connsiteX0" y="connsiteY0"/>
              </a:cxn>
              <a:cxn ang="0">
                <a:pos x="connsiteX1" y="connsiteY1"/>
              </a:cxn>
              <a:cxn ang="0">
                <a:pos x="connsiteX2" y="connsiteY2"/>
              </a:cxn>
            </a:cxnLst>
            <a:rect l="l" t="t" r="r" b="b"/>
            <a:pathLst>
              <a:path w="1669244" h="1669244">
                <a:moveTo>
                  <a:pt x="0" y="0"/>
                </a:moveTo>
                <a:lnTo>
                  <a:pt x="1669244" y="834622"/>
                </a:lnTo>
                <a:lnTo>
                  <a:pt x="0" y="1669244"/>
                </a:lnTo>
                <a:close/>
              </a:path>
            </a:pathLst>
          </a:cu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8783" name="矩形 4"/>
          <p:cNvSpPr/>
          <p:nvPr/>
        </p:nvSpPr>
        <p:spPr>
          <a:xfrm>
            <a:off x="6602078" y="4968220"/>
            <a:ext cx="3435264" cy="485132"/>
          </a:xfrm>
          <a:prstGeom prst="rect">
            <a:avLst/>
          </a:prstGeom>
        </p:spPr>
        <p:txBody>
          <a:bodyPr wrap="square" lIns="91431" tIns="45716" rIns="91431" bIns="45716">
            <a:spAutoFit/>
          </a:bodyPr>
          <a:lstStyle/>
          <a:p>
            <a:pPr algn="ctr"/>
            <a:r>
              <a:rPr lang="zh-CN" altLang="en-US" sz="2800" b="1" dirty="0" smtClean="0">
                <a:solidFill>
                  <a:srgbClr val="007777"/>
                </a:solidFill>
                <a:latin typeface="微软雅黑" panose="020B0503020204020204" charset="-122"/>
              </a:rPr>
              <a:t>应用成效</a:t>
            </a:r>
          </a:p>
        </p:txBody>
      </p:sp>
      <p:sp>
        <p:nvSpPr>
          <p:cNvPr id="1048784" name="矩形 29"/>
          <p:cNvSpPr/>
          <p:nvPr/>
        </p:nvSpPr>
        <p:spPr bwMode="auto">
          <a:xfrm>
            <a:off x="7707642" y="4480413"/>
            <a:ext cx="1224136" cy="72461"/>
          </a:xfrm>
          <a:prstGeom prst="rect">
            <a:avLst/>
          </a:prstGeom>
          <a:solidFill>
            <a:srgbClr val="00777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48785" name="矩形 30"/>
          <p:cNvSpPr/>
          <p:nvPr/>
        </p:nvSpPr>
        <p:spPr>
          <a:xfrm>
            <a:off x="7927359" y="4654023"/>
            <a:ext cx="784702" cy="276999"/>
          </a:xfrm>
          <a:prstGeom prst="rect">
            <a:avLst/>
          </a:prstGeom>
        </p:spPr>
        <p:txBody>
          <a:bodyPr wrap="none">
            <a:spAutoFit/>
          </a:bodyPr>
          <a:lstStyle/>
          <a:p>
            <a:pPr algn="ctr" defTabSz="914400"/>
            <a:r>
              <a:rPr lang="en-US" altLang="zh-CN" sz="1200" dirty="0" smtClean="0">
                <a:solidFill>
                  <a:schemeClr val="tx1">
                    <a:lumMod val="65000"/>
                    <a:lumOff val="35000"/>
                  </a:schemeClr>
                </a:solidFill>
                <a:latin typeface="+mn-ea"/>
              </a:rPr>
              <a:t>PART 04</a:t>
            </a:r>
            <a:endParaRPr lang="en-US" altLang="zh-CN" sz="1200" dirty="0">
              <a:solidFill>
                <a:schemeClr val="tx1">
                  <a:lumMod val="65000"/>
                  <a:lumOff val="35000"/>
                </a:schemeClr>
              </a:solidFill>
              <a:latin typeface="+mn-ea"/>
            </a:endParaRPr>
          </a:p>
        </p:txBody>
      </p:sp>
      <p:grpSp>
        <p:nvGrpSpPr>
          <p:cNvPr id="133" name="Group 35"/>
          <p:cNvGrpSpPr/>
          <p:nvPr/>
        </p:nvGrpSpPr>
        <p:grpSpPr>
          <a:xfrm>
            <a:off x="7912240" y="3530122"/>
            <a:ext cx="846043" cy="840478"/>
            <a:chOff x="6853673" y="3715407"/>
            <a:chExt cx="379359" cy="376864"/>
          </a:xfrm>
          <a:solidFill>
            <a:srgbClr val="007777"/>
          </a:solidFill>
        </p:grpSpPr>
        <p:sp>
          <p:nvSpPr>
            <p:cNvPr id="1048786"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p:spPr>
          <p:txBody>
            <a:bodyPr/>
            <a:lstStyle/>
            <a:p>
              <a:pPr defTabSz="1219200"/>
              <a:endParaRPr lang="en-US" sz="1800" kern="0">
                <a:solidFill>
                  <a:prstClr val="black"/>
                </a:solidFill>
              </a:endParaRPr>
            </a:p>
          </p:txBody>
        </p:sp>
        <p:sp>
          <p:nvSpPr>
            <p:cNvPr id="1048787" name="Rectangle 151"/>
            <p:cNvSpPr>
              <a:spLocks noChangeArrowheads="1"/>
            </p:cNvSpPr>
            <p:nvPr/>
          </p:nvSpPr>
          <p:spPr bwMode="auto">
            <a:xfrm>
              <a:off x="6998429" y="3987447"/>
              <a:ext cx="22463" cy="42429"/>
            </a:xfrm>
            <a:prstGeom prst="rect">
              <a:avLst/>
            </a:prstGeom>
            <a:grpFill/>
            <a:ln>
              <a:noFill/>
            </a:ln>
          </p:spPr>
          <p:txBody>
            <a:bodyPr/>
            <a:lstStyle/>
            <a:p>
              <a:pPr defTabSz="1219200"/>
              <a:endParaRPr lang="en-US" sz="1800" kern="0">
                <a:solidFill>
                  <a:prstClr val="black"/>
                </a:solidFill>
              </a:endParaRPr>
            </a:p>
          </p:txBody>
        </p:sp>
        <p:sp>
          <p:nvSpPr>
            <p:cNvPr id="1048788" name="Rectangle 152"/>
            <p:cNvSpPr>
              <a:spLocks noChangeArrowheads="1"/>
            </p:cNvSpPr>
            <p:nvPr/>
          </p:nvSpPr>
          <p:spPr bwMode="auto">
            <a:xfrm>
              <a:off x="7033370" y="3987447"/>
              <a:ext cx="19966" cy="42429"/>
            </a:xfrm>
            <a:prstGeom prst="rect">
              <a:avLst/>
            </a:prstGeom>
            <a:grpFill/>
            <a:ln>
              <a:noFill/>
            </a:ln>
          </p:spPr>
          <p:txBody>
            <a:bodyPr/>
            <a:lstStyle/>
            <a:p>
              <a:pPr defTabSz="1219200"/>
              <a:endParaRPr lang="en-US" sz="1800" kern="0">
                <a:solidFill>
                  <a:prstClr val="black"/>
                </a:solidFill>
              </a:endParaRPr>
            </a:p>
          </p:txBody>
        </p:sp>
        <p:sp>
          <p:nvSpPr>
            <p:cNvPr id="1048789" name="Rectangle 153"/>
            <p:cNvSpPr>
              <a:spLocks noChangeArrowheads="1"/>
            </p:cNvSpPr>
            <p:nvPr/>
          </p:nvSpPr>
          <p:spPr bwMode="auto">
            <a:xfrm>
              <a:off x="7068311" y="3987447"/>
              <a:ext cx="19966" cy="42429"/>
            </a:xfrm>
            <a:prstGeom prst="rect">
              <a:avLst/>
            </a:prstGeom>
            <a:grpFill/>
            <a:ln>
              <a:noFill/>
            </a:ln>
          </p:spPr>
          <p:txBody>
            <a:bodyPr/>
            <a:lstStyle/>
            <a:p>
              <a:pPr defTabSz="1219200"/>
              <a:endParaRPr lang="en-US" sz="1800" kern="0">
                <a:solidFill>
                  <a:prstClr val="black"/>
                </a:solidFill>
              </a:endParaRPr>
            </a:p>
          </p:txBody>
        </p:sp>
        <p:sp>
          <p:nvSpPr>
            <p:cNvPr id="1048790"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p:spPr>
          <p:txBody>
            <a:bodyPr/>
            <a:lstStyle/>
            <a:p>
              <a:pPr defTabSz="1219200"/>
              <a:endParaRPr lang="en-US" sz="1800" kern="0">
                <a:solidFill>
                  <a:prstClr val="black"/>
                </a:solidFill>
              </a:endParaRPr>
            </a:p>
          </p:txBody>
        </p:sp>
        <p:sp>
          <p:nvSpPr>
            <p:cNvPr id="1048791"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p:spPr>
          <p:txBody>
            <a:bodyPr/>
            <a:lstStyle/>
            <a:p>
              <a:pPr defTabSz="1219200"/>
              <a:endParaRPr lang="en-US" sz="1800" kern="0">
                <a:solidFill>
                  <a:prstClr val="black"/>
                </a:solidFill>
              </a:endParaRPr>
            </a:p>
          </p:txBody>
        </p:sp>
        <p:sp>
          <p:nvSpPr>
            <p:cNvPr id="1048792"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p:spPr>
          <p:txBody>
            <a:bodyPr/>
            <a:lstStyle/>
            <a:p>
              <a:pPr defTabSz="1219200"/>
              <a:endParaRPr lang="en-US" sz="1800" kern="0">
                <a:solidFill>
                  <a:prstClr val="black"/>
                </a:solidFill>
              </a:endParaRPr>
            </a:p>
          </p:txBody>
        </p:sp>
        <p:sp>
          <p:nvSpPr>
            <p:cNvPr id="1048793"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p:spPr>
          <p:txBody>
            <a:bodyPr/>
            <a:lstStyle/>
            <a:p>
              <a:pPr defTabSz="1219200"/>
              <a:endParaRPr lang="en-US" sz="1800" kern="0">
                <a:solidFill>
                  <a:prstClr val="black"/>
                </a:solidFill>
              </a:endParaRPr>
            </a:p>
          </p:txBody>
        </p:sp>
        <p:sp>
          <p:nvSpPr>
            <p:cNvPr id="1048794"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p:spPr>
          <p:txBody>
            <a:bodyPr/>
            <a:lstStyle/>
            <a:p>
              <a:pPr defTabSz="1219200"/>
              <a:endParaRPr lang="en-US" sz="1800" kern="0">
                <a:solidFill>
                  <a:prstClr val="black"/>
                </a:solidFill>
              </a:endParaRPr>
            </a:p>
          </p:txBody>
        </p:sp>
        <p:sp>
          <p:nvSpPr>
            <p:cNvPr id="1048795" name="Rectangle 159"/>
            <p:cNvSpPr>
              <a:spLocks noChangeArrowheads="1"/>
            </p:cNvSpPr>
            <p:nvPr/>
          </p:nvSpPr>
          <p:spPr bwMode="auto">
            <a:xfrm>
              <a:off x="7040858" y="3750348"/>
              <a:ext cx="7488" cy="22463"/>
            </a:xfrm>
            <a:prstGeom prst="rect">
              <a:avLst/>
            </a:prstGeom>
            <a:grpFill/>
            <a:ln>
              <a:noFill/>
            </a:ln>
          </p:spPr>
          <p:txBody>
            <a:bodyPr/>
            <a:lstStyle/>
            <a:p>
              <a:pPr defTabSz="1219200"/>
              <a:endParaRPr lang="en-US" sz="1800" kern="0">
                <a:solidFill>
                  <a:prstClr val="black"/>
                </a:solidFill>
              </a:endParaRPr>
            </a:p>
          </p:txBody>
        </p:sp>
        <p:sp>
          <p:nvSpPr>
            <p:cNvPr id="1048796"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p:spPr>
          <p:txBody>
            <a:bodyPr/>
            <a:lstStyle/>
            <a:p>
              <a:pPr defTabSz="1219200"/>
              <a:endParaRPr lang="en-US" sz="1800" kern="0">
                <a:solidFill>
                  <a:prstClr val="black"/>
                </a:solidFill>
              </a:endParaRPr>
            </a:p>
          </p:txBody>
        </p:sp>
        <p:sp>
          <p:nvSpPr>
            <p:cNvPr id="1048797"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p:spPr>
          <p:txBody>
            <a:bodyPr/>
            <a:lstStyle/>
            <a:p>
              <a:pPr defTabSz="1219200"/>
              <a:endParaRPr lang="en-US" sz="1800" kern="0">
                <a:solidFill>
                  <a:prstClr val="black"/>
                </a:solidFill>
              </a:endParaRPr>
            </a:p>
          </p:txBody>
        </p:sp>
        <p:sp>
          <p:nvSpPr>
            <p:cNvPr id="1048798"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p:spPr>
          <p:txBody>
            <a:bodyPr/>
            <a:lstStyle/>
            <a:p>
              <a:pPr defTabSz="1219200"/>
              <a:endParaRPr lang="en-US" sz="1800" kern="0">
                <a:solidFill>
                  <a:prstClr val="black"/>
                </a:solidFill>
              </a:endParaRPr>
            </a:p>
          </p:txBody>
        </p:sp>
        <p:sp>
          <p:nvSpPr>
            <p:cNvPr id="1048799"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p:spPr>
          <p:txBody>
            <a:bodyPr/>
            <a:lstStyle/>
            <a:p>
              <a:pPr defTabSz="1219200"/>
              <a:endParaRPr lang="en-US" sz="1800" kern="0">
                <a:solidFill>
                  <a:prstClr val="black"/>
                </a:solidFill>
              </a:endParaRPr>
            </a:p>
          </p:txBody>
        </p:sp>
        <p:sp>
          <p:nvSpPr>
            <p:cNvPr id="1048800"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p:spPr>
          <p:txBody>
            <a:bodyPr/>
            <a:lstStyle/>
            <a:p>
              <a:pPr defTabSz="1219200"/>
              <a:endParaRPr lang="en-US" sz="1800" kern="0">
                <a:solidFill>
                  <a:prstClr val="black"/>
                </a:solidFill>
              </a:endParaRPr>
            </a:p>
          </p:txBody>
        </p:sp>
        <p:sp>
          <p:nvSpPr>
            <p:cNvPr id="1048801"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p:spPr>
          <p:txBody>
            <a:bodyPr/>
            <a:lstStyle/>
            <a:p>
              <a:pPr defTabSz="1219200"/>
              <a:endParaRPr lang="en-US" sz="1800" kern="0">
                <a:solidFill>
                  <a:prstClr val="black"/>
                </a:solidFill>
              </a:endParaRPr>
            </a:p>
          </p:txBody>
        </p:sp>
        <p:sp>
          <p:nvSpPr>
            <p:cNvPr id="1048802" name="Rectangle 166"/>
            <p:cNvSpPr>
              <a:spLocks noChangeArrowheads="1"/>
            </p:cNvSpPr>
            <p:nvPr/>
          </p:nvSpPr>
          <p:spPr bwMode="auto">
            <a:xfrm>
              <a:off x="6893606" y="3890112"/>
              <a:ext cx="24958" cy="7488"/>
            </a:xfrm>
            <a:prstGeom prst="rect">
              <a:avLst/>
            </a:prstGeom>
            <a:grpFill/>
            <a:ln>
              <a:noFill/>
            </a:ln>
          </p:spPr>
          <p:txBody>
            <a:bodyPr/>
            <a:lstStyle/>
            <a:p>
              <a:pPr defTabSz="1219200"/>
              <a:endParaRPr lang="en-US" sz="1800" kern="0">
                <a:solidFill>
                  <a:prstClr val="black"/>
                </a:solidFill>
              </a:endParaRPr>
            </a:p>
          </p:txBody>
        </p:sp>
        <p:sp>
          <p:nvSpPr>
            <p:cNvPr id="1048803" name="Rectangle 167"/>
            <p:cNvSpPr>
              <a:spLocks noChangeArrowheads="1"/>
            </p:cNvSpPr>
            <p:nvPr/>
          </p:nvSpPr>
          <p:spPr bwMode="auto">
            <a:xfrm>
              <a:off x="7170638" y="3892607"/>
              <a:ext cx="27454" cy="7488"/>
            </a:xfrm>
            <a:prstGeom prst="rect">
              <a:avLst/>
            </a:prstGeom>
            <a:grpFill/>
            <a:ln>
              <a:noFill/>
            </a:ln>
          </p:spPr>
          <p:txBody>
            <a:bodyPr/>
            <a:lstStyle/>
            <a:p>
              <a:pPr defTabSz="1219200"/>
              <a:endParaRPr lang="en-US" sz="1800" kern="0">
                <a:solidFill>
                  <a:prstClr val="black"/>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圆角矩形 27"/>
          <p:cNvSpPr/>
          <p:nvPr/>
        </p:nvSpPr>
        <p:spPr>
          <a:xfrm>
            <a:off x="1226185" y="1721485"/>
            <a:ext cx="9879330" cy="1279525"/>
          </a:xfrm>
          <a:prstGeom prst="roundRect">
            <a:avLst>
              <a:gd name="adj" fmla="val 9001"/>
            </a:avLst>
          </a:pr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48808" name="矩形 28"/>
          <p:cNvSpPr/>
          <p:nvPr/>
        </p:nvSpPr>
        <p:spPr>
          <a:xfrm>
            <a:off x="2456815" y="1721485"/>
            <a:ext cx="8408035" cy="12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48809" name="TextBox 30"/>
          <p:cNvSpPr txBox="1"/>
          <p:nvPr/>
        </p:nvSpPr>
        <p:spPr>
          <a:xfrm>
            <a:off x="2524760" y="1734185"/>
            <a:ext cx="5472430" cy="332740"/>
          </a:xfrm>
          <a:prstGeom prst="rect">
            <a:avLst/>
          </a:prstGeom>
          <a:noFill/>
          <a:effectLst/>
        </p:spPr>
        <p:txBody>
          <a:bodyPr wrap="square" rtlCol="0">
            <a:spAutoFit/>
          </a:bodyPr>
          <a:lstStyle/>
          <a:p>
            <a:r>
              <a:rPr lang="zh-CN" altLang="en-US" b="1" dirty="0" err="1">
                <a:solidFill>
                  <a:srgbClr val="008AB0"/>
                </a:solidFill>
                <a:latin typeface="微软雅黑" panose="020B0503020204020204" charset="-122"/>
                <a:ea typeface="微软雅黑" panose="020B0503020204020204" charset="-122"/>
              </a:rPr>
              <a:t>社会效益</a:t>
            </a:r>
          </a:p>
        </p:txBody>
      </p:sp>
      <p:sp>
        <p:nvSpPr>
          <p:cNvPr id="1048810" name="矩形 32"/>
          <p:cNvSpPr/>
          <p:nvPr/>
        </p:nvSpPr>
        <p:spPr>
          <a:xfrm>
            <a:off x="2524760" y="2282825"/>
            <a:ext cx="8100695" cy="548640"/>
          </a:xfrm>
          <a:prstGeom prst="rect">
            <a:avLst/>
          </a:prstGeom>
        </p:spPr>
        <p:txBody>
          <a:bodyPr wrap="square">
            <a:spAutoFit/>
          </a:bodyPr>
          <a:lstStyle/>
          <a:p>
            <a:pPr>
              <a:lnSpc>
                <a:spcPct val="80000"/>
              </a:lnSpc>
              <a:spcBef>
                <a:spcPts val="800"/>
              </a:spcBef>
            </a:pP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外力破损，及时报警</a:t>
            </a:r>
          </a:p>
          <a:p>
            <a:pPr>
              <a:lnSpc>
                <a:spcPct val="80000"/>
              </a:lnSpc>
              <a:spcBef>
                <a:spcPts val="800"/>
              </a:spcBef>
            </a:pP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有效降低</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因外力开挖造成</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的停水、停电、燃气泄漏或通信阻断等事故发生</a:t>
            </a:r>
          </a:p>
        </p:txBody>
      </p:sp>
      <p:sp>
        <p:nvSpPr>
          <p:cNvPr id="1048811" name="圆角矩形 35"/>
          <p:cNvSpPr/>
          <p:nvPr/>
        </p:nvSpPr>
        <p:spPr>
          <a:xfrm>
            <a:off x="1226185" y="3237865"/>
            <a:ext cx="9879330" cy="1279525"/>
          </a:xfrm>
          <a:prstGeom prst="roundRect">
            <a:avLst>
              <a:gd name="adj" fmla="val 9001"/>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48812" name="矩形 37"/>
          <p:cNvSpPr/>
          <p:nvPr/>
        </p:nvSpPr>
        <p:spPr>
          <a:xfrm>
            <a:off x="2456815" y="3237865"/>
            <a:ext cx="8408035" cy="12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48813" name="TextBox 38"/>
          <p:cNvSpPr txBox="1"/>
          <p:nvPr/>
        </p:nvSpPr>
        <p:spPr>
          <a:xfrm>
            <a:off x="2524760" y="3250565"/>
            <a:ext cx="5472430" cy="332740"/>
          </a:xfrm>
          <a:prstGeom prst="rect">
            <a:avLst/>
          </a:prstGeom>
          <a:noFill/>
          <a:effectLst/>
        </p:spPr>
        <p:txBody>
          <a:bodyPr wrap="square" rtlCol="0">
            <a:spAutoFit/>
          </a:bodyPr>
          <a:lstStyle/>
          <a:p>
            <a:pPr algn="l">
              <a:buClrTx/>
              <a:buSzTx/>
              <a:buFontTx/>
            </a:pPr>
            <a:r>
              <a:rPr lang="zh-CN" altLang="en-US" b="1" dirty="0" err="1">
                <a:solidFill>
                  <a:srgbClr val="42B7BB"/>
                </a:solidFill>
                <a:latin typeface="微软雅黑" panose="020B0503020204020204" charset="-122"/>
                <a:ea typeface="微软雅黑" panose="020B0503020204020204" charset="-122"/>
              </a:rPr>
              <a:t>经济效益</a:t>
            </a:r>
          </a:p>
        </p:txBody>
      </p:sp>
      <p:sp>
        <p:nvSpPr>
          <p:cNvPr id="1048814" name="矩形 39"/>
          <p:cNvSpPr/>
          <p:nvPr/>
        </p:nvSpPr>
        <p:spPr>
          <a:xfrm>
            <a:off x="2456815" y="3773170"/>
            <a:ext cx="8100695" cy="548641"/>
          </a:xfrm>
          <a:prstGeom prst="rect">
            <a:avLst/>
          </a:prstGeom>
        </p:spPr>
        <p:txBody>
          <a:bodyPr wrap="square">
            <a:spAutoFit/>
          </a:bodyPr>
          <a:lstStyle/>
          <a:p>
            <a:pPr fontAlgn="base">
              <a:lnSpc>
                <a:spcPct val="100000"/>
              </a:lnSpc>
              <a:spcBef>
                <a:spcPct val="0"/>
              </a:spcBef>
              <a:spcAft>
                <a:spcPct val="0"/>
              </a:spcAft>
            </a:pP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提升管理效率，节省运营成本                     </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保障管线资源有偿使用，使管线资源增值</a:t>
            </a:r>
          </a:p>
          <a:p>
            <a:pPr fontAlgn="base">
              <a:lnSpc>
                <a:spcPct val="100000"/>
              </a:lnSpc>
              <a:spcBef>
                <a:spcPct val="0"/>
              </a:spcBef>
              <a:spcAft>
                <a:spcPct val="0"/>
              </a:spcAft>
            </a:pP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增大智能终端数量，为数据增值提供支撑</a:t>
            </a:r>
          </a:p>
        </p:txBody>
      </p:sp>
      <p:sp>
        <p:nvSpPr>
          <p:cNvPr id="1048815" name="圆角矩形 41"/>
          <p:cNvSpPr/>
          <p:nvPr/>
        </p:nvSpPr>
        <p:spPr>
          <a:xfrm>
            <a:off x="1226185" y="4721860"/>
            <a:ext cx="9879330" cy="1279525"/>
          </a:xfrm>
          <a:prstGeom prst="roundRect">
            <a:avLst>
              <a:gd name="adj" fmla="val 9001"/>
            </a:avLst>
          </a:pr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48816" name="矩形 43"/>
          <p:cNvSpPr/>
          <p:nvPr/>
        </p:nvSpPr>
        <p:spPr>
          <a:xfrm>
            <a:off x="2456815" y="4721860"/>
            <a:ext cx="8408035" cy="12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48817" name="TextBox 44"/>
          <p:cNvSpPr txBox="1"/>
          <p:nvPr/>
        </p:nvSpPr>
        <p:spPr>
          <a:xfrm>
            <a:off x="2524760" y="4744085"/>
            <a:ext cx="5472430" cy="332740"/>
          </a:xfrm>
          <a:prstGeom prst="rect">
            <a:avLst/>
          </a:prstGeom>
          <a:noFill/>
          <a:effectLst/>
        </p:spPr>
        <p:txBody>
          <a:bodyPr wrap="square" rtlCol="0">
            <a:spAutoFit/>
          </a:bodyPr>
          <a:lstStyle/>
          <a:p>
            <a:r>
              <a:rPr lang="zh-CN" altLang="en-US" b="1">
                <a:solidFill>
                  <a:srgbClr val="008AB0"/>
                </a:solidFill>
                <a:latin typeface="微软雅黑" panose="020B0503020204020204" charset="-122"/>
                <a:ea typeface="微软雅黑" panose="020B0503020204020204" charset="-122"/>
              </a:rPr>
              <a:t>安全效益</a:t>
            </a:r>
          </a:p>
        </p:txBody>
      </p:sp>
      <p:sp>
        <p:nvSpPr>
          <p:cNvPr id="1048818" name="矩形 50"/>
          <p:cNvSpPr/>
          <p:nvPr/>
        </p:nvSpPr>
        <p:spPr>
          <a:xfrm>
            <a:off x="2456815" y="5249545"/>
            <a:ext cx="8100695" cy="650241"/>
          </a:xfrm>
          <a:prstGeom prst="rect">
            <a:avLst/>
          </a:prstGeom>
        </p:spPr>
        <p:txBody>
          <a:bodyPr wrap="square">
            <a:spAutoFit/>
          </a:bodyPr>
          <a:lstStyle/>
          <a:p>
            <a:pPr fontAlgn="base">
              <a:lnSpc>
                <a:spcPct val="120000"/>
              </a:lnSpc>
              <a:spcBef>
                <a:spcPct val="0"/>
              </a:spcBef>
              <a:spcAft>
                <a:spcPct val="0"/>
              </a:spcAft>
            </a:pP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有效控制地下管线设备安全</a:t>
            </a:r>
          </a:p>
          <a:p>
            <a:pPr fontAlgn="base">
              <a:lnSpc>
                <a:spcPct val="120000"/>
              </a:lnSpc>
              <a:spcBef>
                <a:spcPct val="0"/>
              </a:spcBef>
              <a:spcAft>
                <a:spcPct val="0"/>
              </a:spcAft>
            </a:pP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icrosoft YaHei UI" panose="020B0503020204020204" pitchFamily="34" charset="-122"/>
              </a:rPr>
              <a:t>防止因外力开挖造成地下管线设备破坏造成人身伤害</a:t>
            </a:r>
          </a:p>
        </p:txBody>
      </p:sp>
      <p:sp>
        <p:nvSpPr>
          <p:cNvPr id="1048819" name="TextBox 16"/>
          <p:cNvSpPr txBox="1"/>
          <p:nvPr/>
        </p:nvSpPr>
        <p:spPr>
          <a:xfrm>
            <a:off x="2195195" y="458470"/>
            <a:ext cx="7600950" cy="535940"/>
          </a:xfrm>
          <a:prstGeom prst="rect">
            <a:avLst/>
          </a:prstGeom>
          <a:noFill/>
        </p:spPr>
        <p:txBody>
          <a:bodyPr wrap="square" rtlCol="0">
            <a:spAutoFit/>
          </a:bodyPr>
          <a:lstStyle/>
          <a:p>
            <a:pPr algn="ctr">
              <a:buClrTx/>
              <a:buSzTx/>
              <a:buFontTx/>
            </a:pPr>
            <a:r>
              <a:rPr lang="zh-CN" altLang="en-US"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cs typeface="微软雅黑" panose="020B0503020204020204" charset="-122"/>
                <a:sym typeface="+mn-ea"/>
              </a:rPr>
              <a:t>防外损道钉</a:t>
            </a:r>
            <a:r>
              <a:rPr lang="en-US" altLang="zh-CN"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cs typeface="微软雅黑" panose="020B0503020204020204" charset="-122"/>
                <a:sym typeface="+mn-ea"/>
              </a:rPr>
              <a:t>-</a:t>
            </a:r>
            <a:r>
              <a:rPr lang="zh-CN" altLang="en-US"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cs typeface="微软雅黑" panose="020B0503020204020204" charset="-122"/>
                <a:sym typeface="+mn-ea"/>
              </a:rPr>
              <a:t>应用成效</a:t>
            </a:r>
          </a:p>
        </p:txBody>
      </p:sp>
      <p:pic>
        <p:nvPicPr>
          <p:cNvPr id="2097191" name="Picture 4" descr="C:\Documents and Settings\Administrator\桌面\图标\ico\verified-user.png"/>
          <p:cNvPicPr>
            <a:picLocks noChangeAspect="1" noChangeArrowheads="1"/>
          </p:cNvPicPr>
          <p:nvPr/>
        </p:nvPicPr>
        <p:blipFill>
          <a:blip r:embed="rId3" cstate="print"/>
          <a:srcRect/>
          <a:stretch>
            <a:fillRect/>
          </a:stretch>
        </p:blipFill>
        <p:spPr bwMode="auto">
          <a:xfrm>
            <a:off x="1406525" y="4913630"/>
            <a:ext cx="889635" cy="889635"/>
          </a:xfrm>
          <a:prstGeom prst="rect">
            <a:avLst/>
          </a:prstGeom>
          <a:noFill/>
        </p:spPr>
      </p:pic>
      <p:pic>
        <p:nvPicPr>
          <p:cNvPr id="2097192" name="图片 19" descr="城市"/>
          <p:cNvPicPr>
            <a:picLocks noChangeAspect="1"/>
          </p:cNvPicPr>
          <p:nvPr/>
        </p:nvPicPr>
        <p:blipFill>
          <a:blip r:embed="rId4"/>
          <a:stretch>
            <a:fillRect/>
          </a:stretch>
        </p:blipFill>
        <p:spPr>
          <a:xfrm>
            <a:off x="1474470" y="1984375"/>
            <a:ext cx="753745" cy="753745"/>
          </a:xfrm>
          <a:prstGeom prst="rect">
            <a:avLst/>
          </a:prstGeom>
        </p:spPr>
      </p:pic>
      <p:pic>
        <p:nvPicPr>
          <p:cNvPr id="2097193" name="图片 20" descr="经济数据"/>
          <p:cNvPicPr>
            <a:picLocks noChangeAspect="1"/>
          </p:cNvPicPr>
          <p:nvPr/>
        </p:nvPicPr>
        <p:blipFill>
          <a:blip r:embed="rId5"/>
          <a:stretch>
            <a:fillRect/>
          </a:stretch>
        </p:blipFill>
        <p:spPr>
          <a:xfrm>
            <a:off x="1449705" y="3475990"/>
            <a:ext cx="803275" cy="803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3" name="矩形 56"/>
          <p:cNvSpPr/>
          <p:nvPr/>
        </p:nvSpPr>
        <p:spPr>
          <a:xfrm>
            <a:off x="8978265" y="3962400"/>
            <a:ext cx="3213100" cy="1892300"/>
          </a:xfrm>
          <a:prstGeom prst="rect">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24" name="矩形 57"/>
          <p:cNvSpPr/>
          <p:nvPr/>
        </p:nvSpPr>
        <p:spPr>
          <a:xfrm>
            <a:off x="8978265" y="1879600"/>
            <a:ext cx="3213100" cy="1892300"/>
          </a:xfrm>
          <a:prstGeom prst="rect">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25" name="矩形 55"/>
          <p:cNvSpPr/>
          <p:nvPr/>
        </p:nvSpPr>
        <p:spPr>
          <a:xfrm>
            <a:off x="-635" y="3962400"/>
            <a:ext cx="3187700" cy="1892300"/>
          </a:xfrm>
          <a:prstGeom prst="rect">
            <a:avLst/>
          </a:pr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26" name="矩形 54"/>
          <p:cNvSpPr/>
          <p:nvPr/>
        </p:nvSpPr>
        <p:spPr>
          <a:xfrm>
            <a:off x="0" y="1879600"/>
            <a:ext cx="3187700" cy="1892300"/>
          </a:xfrm>
          <a:prstGeom prst="rect">
            <a:avLst/>
          </a:pr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27" name="矩形 5"/>
          <p:cNvSpPr/>
          <p:nvPr/>
        </p:nvSpPr>
        <p:spPr>
          <a:xfrm>
            <a:off x="156845" y="2225830"/>
            <a:ext cx="2990897" cy="1173480"/>
          </a:xfrm>
          <a:prstGeom prst="rect">
            <a:avLst/>
          </a:prstGeom>
        </p:spPr>
        <p:txBody>
          <a:bodyPr wrap="square">
            <a:spAutoFit/>
          </a:bodyPr>
          <a:lstStyle/>
          <a:p>
            <a:pPr algn="l">
              <a:lnSpc>
                <a:spcPct val="110000"/>
              </a:lnSpc>
              <a:spcAft>
                <a:spcPts val="600"/>
              </a:spcAft>
              <a:buClr>
                <a:schemeClr val="accent1"/>
              </a:buClr>
            </a:pPr>
            <a:r>
              <a:rPr lang="zh-CN" altLang="en-US" sz="1600" dirty="0">
                <a:solidFill>
                  <a:schemeClr val="bg1"/>
                </a:solidFill>
                <a:latin typeface="思源黑体 CN ExtraLight" panose="020B0200000000000000" charset="-122"/>
                <a:ea typeface="思源黑体 CN ExtraLight" panose="020B0200000000000000" charset="-122"/>
              </a:rPr>
              <a:t>目前市面上关于警示地钉没有夜间警示作用，无法在附近施工时，及时提示施工人员地下有线管。</a:t>
            </a:r>
          </a:p>
        </p:txBody>
      </p:sp>
      <p:sp>
        <p:nvSpPr>
          <p:cNvPr id="1048828" name="矩形 8"/>
          <p:cNvSpPr/>
          <p:nvPr/>
        </p:nvSpPr>
        <p:spPr>
          <a:xfrm>
            <a:off x="9115326" y="2270915"/>
            <a:ext cx="2990897" cy="1173480"/>
          </a:xfrm>
          <a:prstGeom prst="rect">
            <a:avLst/>
          </a:prstGeom>
        </p:spPr>
        <p:txBody>
          <a:bodyPr wrap="square">
            <a:spAutoFit/>
          </a:bodyPr>
          <a:lstStyle/>
          <a:p>
            <a:pPr>
              <a:lnSpc>
                <a:spcPct val="110000"/>
              </a:lnSpc>
              <a:spcAft>
                <a:spcPts val="600"/>
              </a:spcAft>
              <a:buClr>
                <a:schemeClr val="accent1"/>
              </a:buClr>
            </a:pPr>
            <a:r>
              <a:rPr lang="zh-CN" altLang="en-US" sz="1600" dirty="0" smtClean="0">
                <a:solidFill>
                  <a:schemeClr val="bg1"/>
                </a:solidFill>
                <a:latin typeface="思源黑体 CN ExtraLight" panose="020B0200000000000000" charset="-122"/>
                <a:ea typeface="思源黑体 CN ExtraLight" panose="020B0200000000000000" charset="-122"/>
              </a:rPr>
              <a:t>解决了无实时防外损报警，防外损道钉内置振动传感器，当附近有振动频率异常状态立即亮灯警示</a:t>
            </a:r>
          </a:p>
        </p:txBody>
      </p:sp>
      <p:sp>
        <p:nvSpPr>
          <p:cNvPr id="1048829" name="文本框 46"/>
          <p:cNvSpPr txBox="1"/>
          <p:nvPr/>
        </p:nvSpPr>
        <p:spPr>
          <a:xfrm>
            <a:off x="181634" y="4374515"/>
            <a:ext cx="2941320" cy="1076325"/>
          </a:xfrm>
          <a:prstGeom prst="rect">
            <a:avLst/>
          </a:prstGeom>
          <a:noFill/>
        </p:spPr>
        <p:txBody>
          <a:bodyPr wrap="square" rtlCol="0">
            <a:spAutoFit/>
          </a:bodyPr>
          <a:lstStyle/>
          <a:p>
            <a:r>
              <a:rPr lang="zh-CN" altLang="en-US" sz="1600" dirty="0">
                <a:solidFill>
                  <a:schemeClr val="bg1"/>
                </a:solidFill>
                <a:latin typeface="思源黑体 CN ExtraLight" panose="020B0200000000000000" charset="-122"/>
                <a:ea typeface="思源黑体 CN ExtraLight" panose="020B0200000000000000" charset="-122"/>
              </a:rPr>
              <a:t>野蛮施工队，明知地下有管道强行开挖，只有在出现故障后才能知晓状况，无法及时排查故障点位</a:t>
            </a:r>
          </a:p>
        </p:txBody>
      </p:sp>
      <p:sp>
        <p:nvSpPr>
          <p:cNvPr id="1048830" name="文本框 47"/>
          <p:cNvSpPr txBox="1"/>
          <p:nvPr/>
        </p:nvSpPr>
        <p:spPr>
          <a:xfrm>
            <a:off x="9115425" y="4472940"/>
            <a:ext cx="2990215" cy="829945"/>
          </a:xfrm>
          <a:prstGeom prst="rect">
            <a:avLst/>
          </a:prstGeom>
          <a:noFill/>
        </p:spPr>
        <p:txBody>
          <a:bodyPr wrap="square" rtlCol="0">
            <a:spAutoFit/>
          </a:bodyPr>
          <a:lstStyle/>
          <a:p>
            <a:r>
              <a:rPr lang="zh-CN" altLang="en-US" sz="1600" dirty="0" smtClean="0">
                <a:solidFill>
                  <a:schemeClr val="bg1"/>
                </a:solidFill>
                <a:latin typeface="思源黑体 CN ExtraLight" panose="020B0200000000000000" charset="-122"/>
                <a:ea typeface="思源黑体 CN ExtraLight" panose="020B0200000000000000" charset="-122"/>
              </a:rPr>
              <a:t>精准定位功能，</a:t>
            </a:r>
            <a:r>
              <a:rPr lang="zh-CN" altLang="en-US" sz="1600" dirty="0" smtClean="0">
                <a:solidFill>
                  <a:schemeClr val="bg1"/>
                </a:solidFill>
                <a:latin typeface="思源黑体 CN ExtraLight" panose="020B0200000000000000" charset="-122"/>
                <a:ea typeface="思源黑体 CN ExtraLight" panose="020B0200000000000000" charset="-122"/>
                <a:sym typeface="+mn-ea"/>
              </a:rPr>
              <a:t>出现异常情况，既可将位置通过手机和后台发送通知，告知设备管理人员</a:t>
            </a:r>
          </a:p>
        </p:txBody>
      </p:sp>
      <p:pic>
        <p:nvPicPr>
          <p:cNvPr id="2097194" name="图片 53"/>
          <p:cNvPicPr>
            <a:picLocks noChangeAspect="1"/>
          </p:cNvPicPr>
          <p:nvPr/>
        </p:nvPicPr>
        <p:blipFill>
          <a:blip r:embed="rId4"/>
          <a:srcRect l="7172" r="7177"/>
          <a:stretch>
            <a:fillRect/>
          </a:stretch>
        </p:blipFill>
        <p:spPr>
          <a:xfrm>
            <a:off x="3187065" y="3962400"/>
            <a:ext cx="2880360" cy="1891665"/>
          </a:xfrm>
          <a:prstGeom prst="rect">
            <a:avLst/>
          </a:prstGeom>
        </p:spPr>
      </p:pic>
      <p:pic>
        <p:nvPicPr>
          <p:cNvPr id="2097195" name="图片 59"/>
          <p:cNvPicPr>
            <a:picLocks noChangeAspect="1"/>
          </p:cNvPicPr>
          <p:nvPr/>
        </p:nvPicPr>
        <p:blipFill>
          <a:blip r:embed="rId5"/>
          <a:stretch>
            <a:fillRect/>
          </a:stretch>
        </p:blipFill>
        <p:spPr>
          <a:xfrm>
            <a:off x="6067425" y="1879600"/>
            <a:ext cx="2936240" cy="1891665"/>
          </a:xfrm>
          <a:prstGeom prst="rect">
            <a:avLst/>
          </a:prstGeom>
        </p:spPr>
      </p:pic>
      <p:pic>
        <p:nvPicPr>
          <p:cNvPr id="2097196" name="图片 60" descr="图标示意图"/>
          <p:cNvPicPr>
            <a:picLocks noChangeAspect="1"/>
          </p:cNvPicPr>
          <p:nvPr/>
        </p:nvPicPr>
        <p:blipFill>
          <a:blip r:embed="rId6"/>
          <a:srcRect l="48440" t="37709" r="39973" b="49001"/>
          <a:stretch>
            <a:fillRect/>
          </a:stretch>
        </p:blipFill>
        <p:spPr>
          <a:xfrm>
            <a:off x="6067425" y="3962400"/>
            <a:ext cx="2931795" cy="1891665"/>
          </a:xfrm>
          <a:prstGeom prst="rect">
            <a:avLst/>
          </a:prstGeom>
        </p:spPr>
      </p:pic>
      <p:sp>
        <p:nvSpPr>
          <p:cNvPr id="1048831" name="TextBox 16"/>
          <p:cNvSpPr txBox="1"/>
          <p:nvPr/>
        </p:nvSpPr>
        <p:spPr>
          <a:xfrm>
            <a:off x="2195195" y="458470"/>
            <a:ext cx="7600950" cy="535940"/>
          </a:xfrm>
          <a:prstGeom prst="rect">
            <a:avLst/>
          </a:prstGeom>
          <a:noFill/>
        </p:spPr>
        <p:txBody>
          <a:bodyPr wrap="square" rtlCol="0">
            <a:spAutoFit/>
          </a:bodyPr>
          <a:lstStyle/>
          <a:p>
            <a:pPr algn="ctr">
              <a:buClrTx/>
              <a:buSzTx/>
              <a:buFontTx/>
            </a:pPr>
            <a:r>
              <a:rPr lang="zh-CN" altLang="en-US" sz="3200" b="1" dirty="0" smtClean="0">
                <a:solidFill>
                  <a:schemeClr val="tx1">
                    <a:lumMod val="85000"/>
                    <a:lumOff val="15000"/>
                  </a:schemeClr>
                </a:solidFill>
                <a:effectLst>
                  <a:innerShdw blurRad="63500" dist="50800" dir="13500000">
                    <a:prstClr val="black">
                      <a:alpha val="50000"/>
                    </a:prstClr>
                  </a:innerShdw>
                </a:effectLst>
                <a:latin typeface="微软雅黑" panose="020B0503020204020204" charset="-122"/>
                <a:ea typeface="微软雅黑" panose="020B0503020204020204" charset="-122"/>
                <a:cs typeface="微软雅黑" panose="020B0503020204020204" charset="-122"/>
                <a:sym typeface="+mn-ea"/>
              </a:rPr>
              <a:t>有效应对市场痛点</a:t>
            </a:r>
          </a:p>
        </p:txBody>
      </p:sp>
      <p:pic>
        <p:nvPicPr>
          <p:cNvPr id="2097197" name="图片 63"/>
          <p:cNvPicPr>
            <a:picLocks noChangeAspect="1"/>
          </p:cNvPicPr>
          <p:nvPr>
            <p:custDataLst>
              <p:tags r:id="rId1"/>
            </p:custDataLst>
          </p:nvPr>
        </p:nvPicPr>
        <p:blipFill>
          <a:blip r:embed="rId7"/>
          <a:srcRect l="7454" r="6783"/>
          <a:stretch>
            <a:fillRect/>
          </a:stretch>
        </p:blipFill>
        <p:spPr>
          <a:xfrm>
            <a:off x="3187700" y="1879600"/>
            <a:ext cx="2879090" cy="1892300"/>
          </a:xfrm>
          <a:prstGeom prst="rect">
            <a:avLst/>
          </a:prstGeom>
        </p:spPr>
      </p:pic>
      <p:sp>
        <p:nvSpPr>
          <p:cNvPr id="1048832" name="椭圆 64"/>
          <p:cNvSpPr/>
          <p:nvPr/>
        </p:nvSpPr>
        <p:spPr>
          <a:xfrm>
            <a:off x="5676900" y="2463800"/>
            <a:ext cx="838200"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33" name="椭圆 66"/>
          <p:cNvSpPr/>
          <p:nvPr/>
        </p:nvSpPr>
        <p:spPr>
          <a:xfrm>
            <a:off x="5676900" y="4483100"/>
            <a:ext cx="838200"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34" name="TextBox 16"/>
          <p:cNvSpPr txBox="1"/>
          <p:nvPr/>
        </p:nvSpPr>
        <p:spPr>
          <a:xfrm>
            <a:off x="5508625" y="2590800"/>
            <a:ext cx="1175385" cy="535940"/>
          </a:xfrm>
          <a:prstGeom prst="rect">
            <a:avLst/>
          </a:prstGeom>
          <a:noFill/>
        </p:spPr>
        <p:txBody>
          <a:bodyPr wrap="square" rtlCol="0">
            <a:spAutoFit/>
            <a:scene3d>
              <a:camera prst="orthographicFront"/>
              <a:lightRig rig="threePt" dir="t"/>
            </a:scene3d>
          </a:bodyPr>
          <a:lstStyle/>
          <a:p>
            <a:pPr algn="ctr">
              <a:buClrTx/>
              <a:buSzTx/>
              <a:buFontTx/>
            </a:pPr>
            <a:r>
              <a:rPr lang="zh-CN" altLang="en-US" sz="32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解</a:t>
            </a:r>
          </a:p>
        </p:txBody>
      </p:sp>
      <p:sp>
        <p:nvSpPr>
          <p:cNvPr id="1048835" name="TextBox 16"/>
          <p:cNvSpPr txBox="1"/>
          <p:nvPr/>
        </p:nvSpPr>
        <p:spPr>
          <a:xfrm>
            <a:off x="5508625" y="4622800"/>
            <a:ext cx="1175385" cy="535940"/>
          </a:xfrm>
          <a:prstGeom prst="rect">
            <a:avLst/>
          </a:prstGeom>
          <a:noFill/>
        </p:spPr>
        <p:txBody>
          <a:bodyPr wrap="square" rtlCol="0">
            <a:spAutoFit/>
            <a:scene3d>
              <a:camera prst="orthographicFront"/>
              <a:lightRig rig="threePt" dir="t"/>
            </a:scene3d>
          </a:bodyPr>
          <a:lstStyle/>
          <a:p>
            <a:pPr algn="ctr">
              <a:buClrTx/>
              <a:buSzTx/>
              <a:buFontTx/>
            </a:pPr>
            <a:r>
              <a:rPr lang="zh-CN" altLang="en-US" sz="32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决</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矩形 4"/>
          <p:cNvSpPr/>
          <p:nvPr/>
        </p:nvSpPr>
        <p:spPr>
          <a:xfrm>
            <a:off x="6602078" y="4973300"/>
            <a:ext cx="3435264" cy="485132"/>
          </a:xfrm>
          <a:prstGeom prst="rect">
            <a:avLst/>
          </a:prstGeom>
        </p:spPr>
        <p:txBody>
          <a:bodyPr wrap="square" lIns="91431" tIns="45716" rIns="91431" bIns="45716">
            <a:spAutoFit/>
          </a:bodyPr>
          <a:lstStyle/>
          <a:p>
            <a:pPr algn="ctr"/>
            <a:r>
              <a:rPr lang="zh-CN" altLang="en-US" sz="2800" b="1" dirty="0" smtClean="0">
                <a:solidFill>
                  <a:srgbClr val="007777"/>
                </a:solidFill>
                <a:latin typeface="微软雅黑" panose="020B0503020204020204" charset="-122"/>
              </a:rPr>
              <a:t>产品背景</a:t>
            </a:r>
          </a:p>
        </p:txBody>
      </p:sp>
      <p:sp>
        <p:nvSpPr>
          <p:cNvPr id="1048623" name="KSO_Shape"/>
          <p:cNvSpPr/>
          <p:nvPr/>
        </p:nvSpPr>
        <p:spPr bwMode="auto">
          <a:xfrm>
            <a:off x="7903469" y="3300530"/>
            <a:ext cx="832482" cy="858212"/>
          </a:xfrm>
          <a:custGeom>
            <a:avLst/>
            <a:gdLst>
              <a:gd name="T0" fmla="*/ 872946 w 11917986"/>
              <a:gd name="T1" fmla="*/ 339013 h 12292012"/>
              <a:gd name="T2" fmla="*/ 1549791 w 11917986"/>
              <a:gd name="T3" fmla="*/ 1087299 h 12292012"/>
              <a:gd name="T4" fmla="*/ 1576711 w 11917986"/>
              <a:gd name="T5" fmla="*/ 1194511 h 12292012"/>
              <a:gd name="T6" fmla="*/ 1576711 w 11917986"/>
              <a:gd name="T7" fmla="*/ 1729472 h 12292012"/>
              <a:gd name="T8" fmla="*/ 1522871 w 11917986"/>
              <a:gd name="T9" fmla="*/ 1800397 h 12292012"/>
              <a:gd name="T10" fmla="*/ 1006447 w 11917986"/>
              <a:gd name="T11" fmla="*/ 1800397 h 12292012"/>
              <a:gd name="T12" fmla="*/ 1006447 w 11917986"/>
              <a:gd name="T13" fmla="*/ 1319317 h 12292012"/>
              <a:gd name="T14" fmla="*/ 721864 w 11917986"/>
              <a:gd name="T15" fmla="*/ 1319317 h 12292012"/>
              <a:gd name="T16" fmla="*/ 721864 w 11917986"/>
              <a:gd name="T17" fmla="*/ 1800397 h 12292012"/>
              <a:gd name="T18" fmla="*/ 204891 w 11917986"/>
              <a:gd name="T19" fmla="*/ 1800397 h 12292012"/>
              <a:gd name="T20" fmla="*/ 151600 w 11917986"/>
              <a:gd name="T21" fmla="*/ 1729472 h 12292012"/>
              <a:gd name="T22" fmla="*/ 151600 w 11917986"/>
              <a:gd name="T23" fmla="*/ 1194511 h 12292012"/>
              <a:gd name="T24" fmla="*/ 196101 w 11917986"/>
              <a:gd name="T25" fmla="*/ 1087299 h 12292012"/>
              <a:gd name="T26" fmla="*/ 872946 w 11917986"/>
              <a:gd name="T27" fmla="*/ 339013 h 12292012"/>
              <a:gd name="T28" fmla="*/ 1353567 w 11917986"/>
              <a:gd name="T29" fmla="*/ 196246 h 12292012"/>
              <a:gd name="T30" fmla="*/ 1532224 w 11917986"/>
              <a:gd name="T31" fmla="*/ 196246 h 12292012"/>
              <a:gd name="T32" fmla="*/ 1585546 w 11917986"/>
              <a:gd name="T33" fmla="*/ 249568 h 12292012"/>
              <a:gd name="T34" fmla="*/ 1585546 w 11917986"/>
              <a:gd name="T35" fmla="*/ 677794 h 12292012"/>
              <a:gd name="T36" fmla="*/ 1300245 w 11917986"/>
              <a:gd name="T37" fmla="*/ 339171 h 12292012"/>
              <a:gd name="T38" fmla="*/ 1300245 w 11917986"/>
              <a:gd name="T39" fmla="*/ 249568 h 12292012"/>
              <a:gd name="T40" fmla="*/ 1353567 w 11917986"/>
              <a:gd name="T41" fmla="*/ 196246 h 12292012"/>
              <a:gd name="T42" fmla="*/ 872917 w 11917986"/>
              <a:gd name="T43" fmla="*/ 0 h 12292012"/>
              <a:gd name="T44" fmla="*/ 939940 w 11917986"/>
              <a:gd name="T45" fmla="*/ 30233 h 12292012"/>
              <a:gd name="T46" fmla="*/ 1723338 w 11917986"/>
              <a:gd name="T47" fmla="*/ 921827 h 12292012"/>
              <a:gd name="T48" fmla="*/ 1715647 w 11917986"/>
              <a:gd name="T49" fmla="*/ 1047156 h 12292012"/>
              <a:gd name="T50" fmla="*/ 1656864 w 11917986"/>
              <a:gd name="T51" fmla="*/ 1069693 h 12292012"/>
              <a:gd name="T52" fmla="*/ 1589842 w 11917986"/>
              <a:gd name="T53" fmla="*/ 1039460 h 12292012"/>
              <a:gd name="T54" fmla="*/ 872917 w 11917986"/>
              <a:gd name="T55" fmla="*/ 224273 h 12292012"/>
              <a:gd name="T56" fmla="*/ 155993 w 11917986"/>
              <a:gd name="T57" fmla="*/ 1039460 h 12292012"/>
              <a:gd name="T58" fmla="*/ 30188 w 11917986"/>
              <a:gd name="T59" fmla="*/ 1047156 h 12292012"/>
              <a:gd name="T60" fmla="*/ 22497 w 11917986"/>
              <a:gd name="T61" fmla="*/ 921827 h 12292012"/>
              <a:gd name="T62" fmla="*/ 805894 w 11917986"/>
              <a:gd name="T63" fmla="*/ 30233 h 12292012"/>
              <a:gd name="T64" fmla="*/ 872917 w 11917986"/>
              <a:gd name="T65" fmla="*/ 0 h 122920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17986" h="12292012">
                <a:moveTo>
                  <a:pt x="5959945" y="2314575"/>
                </a:moveTo>
                <a:cubicBezTo>
                  <a:pt x="5959945" y="2314575"/>
                  <a:pt x="5959945" y="2314575"/>
                  <a:pt x="10581031" y="7423414"/>
                </a:cubicBezTo>
                <a:cubicBezTo>
                  <a:pt x="10764825" y="7667406"/>
                  <a:pt x="10764825" y="7888878"/>
                  <a:pt x="10764825" y="8155392"/>
                </a:cubicBezTo>
                <a:cubicBezTo>
                  <a:pt x="10764825" y="8155392"/>
                  <a:pt x="10764825" y="8155392"/>
                  <a:pt x="10764825" y="11807780"/>
                </a:cubicBezTo>
                <a:cubicBezTo>
                  <a:pt x="10764825" y="12074296"/>
                  <a:pt x="10599785" y="12292012"/>
                  <a:pt x="10397237" y="12292012"/>
                </a:cubicBezTo>
                <a:cubicBezTo>
                  <a:pt x="10397237" y="12292012"/>
                  <a:pt x="10397237" y="12292012"/>
                  <a:pt x="6871409" y="12292012"/>
                </a:cubicBezTo>
                <a:cubicBezTo>
                  <a:pt x="6871409" y="12292012"/>
                  <a:pt x="6871409" y="12292012"/>
                  <a:pt x="6871409" y="9007492"/>
                </a:cubicBezTo>
                <a:cubicBezTo>
                  <a:pt x="6871409" y="9007492"/>
                  <a:pt x="6871409" y="9007492"/>
                  <a:pt x="4928451" y="9007492"/>
                </a:cubicBezTo>
                <a:cubicBezTo>
                  <a:pt x="4928451" y="9007492"/>
                  <a:pt x="4928451" y="9007492"/>
                  <a:pt x="4928451" y="12292012"/>
                </a:cubicBezTo>
                <a:cubicBezTo>
                  <a:pt x="4928451" y="12292012"/>
                  <a:pt x="4928451" y="12292012"/>
                  <a:pt x="1398872" y="12292012"/>
                </a:cubicBezTo>
                <a:cubicBezTo>
                  <a:pt x="1196324" y="12292012"/>
                  <a:pt x="1035036" y="12074296"/>
                  <a:pt x="1035036" y="11807780"/>
                </a:cubicBezTo>
                <a:cubicBezTo>
                  <a:pt x="1035036" y="11807780"/>
                  <a:pt x="1035036" y="11807780"/>
                  <a:pt x="1035036" y="8155392"/>
                </a:cubicBezTo>
                <a:cubicBezTo>
                  <a:pt x="1035036" y="7888878"/>
                  <a:pt x="1155064" y="7667406"/>
                  <a:pt x="1338857" y="7423414"/>
                </a:cubicBezTo>
                <a:cubicBezTo>
                  <a:pt x="1338857" y="7423414"/>
                  <a:pt x="1338857" y="7423414"/>
                  <a:pt x="5959945" y="2314575"/>
                </a:cubicBezTo>
                <a:close/>
                <a:moveTo>
                  <a:pt x="9241337" y="1339850"/>
                </a:moveTo>
                <a:cubicBezTo>
                  <a:pt x="10461097" y="1339850"/>
                  <a:pt x="10461097" y="1339850"/>
                  <a:pt x="10461097" y="1339850"/>
                </a:cubicBezTo>
                <a:cubicBezTo>
                  <a:pt x="10660013" y="1339850"/>
                  <a:pt x="10825149" y="1504986"/>
                  <a:pt x="10825149" y="1703900"/>
                </a:cubicBezTo>
                <a:cubicBezTo>
                  <a:pt x="10825149" y="4627564"/>
                  <a:pt x="10825149" y="4627564"/>
                  <a:pt x="10825149" y="4627564"/>
                </a:cubicBezTo>
                <a:lnTo>
                  <a:pt x="8877285" y="2315655"/>
                </a:lnTo>
                <a:cubicBezTo>
                  <a:pt x="8877285" y="1703900"/>
                  <a:pt x="8877285" y="1703900"/>
                  <a:pt x="8877285" y="1703900"/>
                </a:cubicBezTo>
                <a:cubicBezTo>
                  <a:pt x="8877285" y="1504986"/>
                  <a:pt x="9042423" y="1339850"/>
                  <a:pt x="9241337" y="1339850"/>
                </a:cubicBezTo>
                <a:close/>
                <a:moveTo>
                  <a:pt x="5959749" y="0"/>
                </a:moveTo>
                <a:cubicBezTo>
                  <a:pt x="6136033" y="0"/>
                  <a:pt x="6301067" y="75059"/>
                  <a:pt x="6417339" y="206411"/>
                </a:cubicBezTo>
                <a:cubicBezTo>
                  <a:pt x="11765905" y="6293672"/>
                  <a:pt x="11765905" y="6293672"/>
                  <a:pt x="11765905" y="6293672"/>
                </a:cubicBezTo>
                <a:cubicBezTo>
                  <a:pt x="11987197" y="6545118"/>
                  <a:pt x="11964693" y="6927916"/>
                  <a:pt x="11713393" y="7149340"/>
                </a:cubicBezTo>
                <a:cubicBezTo>
                  <a:pt x="11597121" y="7250668"/>
                  <a:pt x="11454593" y="7303210"/>
                  <a:pt x="11312065" y="7303210"/>
                </a:cubicBezTo>
                <a:cubicBezTo>
                  <a:pt x="11143281" y="7303210"/>
                  <a:pt x="10974497" y="7231904"/>
                  <a:pt x="10854473" y="7096800"/>
                </a:cubicBezTo>
                <a:cubicBezTo>
                  <a:pt x="5959749" y="1531197"/>
                  <a:pt x="5959749" y="1531197"/>
                  <a:pt x="5959749" y="1531197"/>
                </a:cubicBezTo>
                <a:cubicBezTo>
                  <a:pt x="1065024" y="7096800"/>
                  <a:pt x="1065024" y="7096800"/>
                  <a:pt x="1065024" y="7096800"/>
                </a:cubicBezTo>
                <a:cubicBezTo>
                  <a:pt x="843730" y="7348246"/>
                  <a:pt x="461154" y="7370764"/>
                  <a:pt x="206103" y="7149340"/>
                </a:cubicBezTo>
                <a:cubicBezTo>
                  <a:pt x="-45197" y="6927916"/>
                  <a:pt x="-71452" y="6545118"/>
                  <a:pt x="153593" y="6293672"/>
                </a:cubicBezTo>
                <a:cubicBezTo>
                  <a:pt x="5502157" y="206411"/>
                  <a:pt x="5502157" y="206411"/>
                  <a:pt x="5502157" y="206411"/>
                </a:cubicBezTo>
                <a:cubicBezTo>
                  <a:pt x="5618431" y="75059"/>
                  <a:pt x="5783463" y="0"/>
                  <a:pt x="5959749" y="0"/>
                </a:cubicBezTo>
                <a:close/>
              </a:path>
            </a:pathLst>
          </a:custGeom>
          <a:solidFill>
            <a:srgbClr val="007777"/>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048624" name="矩形 29"/>
          <p:cNvSpPr/>
          <p:nvPr/>
        </p:nvSpPr>
        <p:spPr bwMode="auto">
          <a:xfrm>
            <a:off x="7707642" y="4485493"/>
            <a:ext cx="1224136" cy="72461"/>
          </a:xfrm>
          <a:prstGeom prst="rect">
            <a:avLst/>
          </a:prstGeom>
          <a:solidFill>
            <a:srgbClr val="00777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48625" name="矩形 30"/>
          <p:cNvSpPr/>
          <p:nvPr/>
        </p:nvSpPr>
        <p:spPr>
          <a:xfrm>
            <a:off x="7927359" y="4659103"/>
            <a:ext cx="784702" cy="276999"/>
          </a:xfrm>
          <a:prstGeom prst="rect">
            <a:avLst/>
          </a:prstGeom>
        </p:spPr>
        <p:txBody>
          <a:bodyPr wrap="none">
            <a:spAutoFit/>
          </a:bodyPr>
          <a:lstStyle/>
          <a:p>
            <a:pPr algn="ctr" defTabSz="914400"/>
            <a:r>
              <a:rPr lang="en-US" altLang="zh-CN" sz="1200" dirty="0" smtClean="0">
                <a:solidFill>
                  <a:schemeClr val="tx1">
                    <a:lumMod val="65000"/>
                    <a:lumOff val="35000"/>
                  </a:schemeClr>
                </a:solidFill>
                <a:latin typeface="+mn-ea"/>
              </a:rPr>
              <a:t>PART 01</a:t>
            </a:r>
            <a:endParaRPr lang="en-US" altLang="zh-CN" sz="1200" dirty="0">
              <a:solidFill>
                <a:schemeClr val="tx1">
                  <a:lumMod val="65000"/>
                  <a:lumOff val="35000"/>
                </a:schemeClr>
              </a:solidFill>
              <a:latin typeface="+mn-ea"/>
            </a:endParaRPr>
          </a:p>
        </p:txBody>
      </p:sp>
      <p:sp>
        <p:nvSpPr>
          <p:cNvPr id="1048626" name="任意多边形 3"/>
          <p:cNvSpPr/>
          <p:nvPr/>
        </p:nvSpPr>
        <p:spPr>
          <a:xfrm>
            <a:off x="1" y="-1"/>
            <a:ext cx="12173798" cy="6086901"/>
          </a:xfrm>
          <a:custGeom>
            <a:avLst/>
            <a:gdLst>
              <a:gd name="connsiteX0" fmla="*/ 0 w 3255032"/>
              <a:gd name="connsiteY0" fmla="*/ 0 h 1627517"/>
              <a:gd name="connsiteX1" fmla="*/ 3255032 w 3255032"/>
              <a:gd name="connsiteY1" fmla="*/ 0 h 1627517"/>
              <a:gd name="connsiteX2" fmla="*/ 0 w 3255032"/>
              <a:gd name="connsiteY2" fmla="*/ 1627517 h 1627517"/>
            </a:gdLst>
            <a:ahLst/>
            <a:cxnLst>
              <a:cxn ang="0">
                <a:pos x="connsiteX0" y="connsiteY0"/>
              </a:cxn>
              <a:cxn ang="0">
                <a:pos x="connsiteX1" y="connsiteY1"/>
              </a:cxn>
              <a:cxn ang="0">
                <a:pos x="connsiteX2" y="connsiteY2"/>
              </a:cxn>
            </a:cxnLst>
            <a:rect l="l" t="t" r="r" b="b"/>
            <a:pathLst>
              <a:path w="3255032" h="1627517">
                <a:moveTo>
                  <a:pt x="0" y="0"/>
                </a:moveTo>
                <a:lnTo>
                  <a:pt x="3255032" y="0"/>
                </a:lnTo>
                <a:lnTo>
                  <a:pt x="0" y="1627517"/>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48627" name="任意多边形 8"/>
          <p:cNvSpPr/>
          <p:nvPr/>
        </p:nvSpPr>
        <p:spPr>
          <a:xfrm>
            <a:off x="0" y="0"/>
            <a:ext cx="4185135" cy="2092568"/>
          </a:xfrm>
          <a:custGeom>
            <a:avLst/>
            <a:gdLst>
              <a:gd name="connsiteX0" fmla="*/ 0 w 3255032"/>
              <a:gd name="connsiteY0" fmla="*/ 0 h 1627517"/>
              <a:gd name="connsiteX1" fmla="*/ 3255032 w 3255032"/>
              <a:gd name="connsiteY1" fmla="*/ 0 h 1627517"/>
              <a:gd name="connsiteX2" fmla="*/ 0 w 3255032"/>
              <a:gd name="connsiteY2" fmla="*/ 1627517 h 1627517"/>
            </a:gdLst>
            <a:ahLst/>
            <a:cxnLst>
              <a:cxn ang="0">
                <a:pos x="connsiteX0" y="connsiteY0"/>
              </a:cxn>
              <a:cxn ang="0">
                <a:pos x="connsiteX1" y="connsiteY1"/>
              </a:cxn>
              <a:cxn ang="0">
                <a:pos x="connsiteX2" y="connsiteY2"/>
              </a:cxn>
            </a:cxnLst>
            <a:rect l="l" t="t" r="r" b="b"/>
            <a:pathLst>
              <a:path w="3255032" h="1627517">
                <a:moveTo>
                  <a:pt x="0" y="0"/>
                </a:moveTo>
                <a:lnTo>
                  <a:pt x="3255032" y="0"/>
                </a:lnTo>
                <a:lnTo>
                  <a:pt x="0" y="1627517"/>
                </a:lnTo>
                <a:close/>
              </a:path>
            </a:pathLst>
          </a:cu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8" name="任意多边形 9"/>
          <p:cNvSpPr/>
          <p:nvPr/>
        </p:nvSpPr>
        <p:spPr>
          <a:xfrm>
            <a:off x="-18202" y="1351128"/>
            <a:ext cx="4767763" cy="4767763"/>
          </a:xfrm>
          <a:custGeom>
            <a:avLst/>
            <a:gdLst>
              <a:gd name="connsiteX0" fmla="*/ 0 w 1669244"/>
              <a:gd name="connsiteY0" fmla="*/ 0 h 1669244"/>
              <a:gd name="connsiteX1" fmla="*/ 1669244 w 1669244"/>
              <a:gd name="connsiteY1" fmla="*/ 834622 h 1669244"/>
              <a:gd name="connsiteX2" fmla="*/ 0 w 1669244"/>
              <a:gd name="connsiteY2" fmla="*/ 1669244 h 1669244"/>
            </a:gdLst>
            <a:ahLst/>
            <a:cxnLst>
              <a:cxn ang="0">
                <a:pos x="connsiteX0" y="connsiteY0"/>
              </a:cxn>
              <a:cxn ang="0">
                <a:pos x="connsiteX1" y="connsiteY1"/>
              </a:cxn>
              <a:cxn ang="0">
                <a:pos x="connsiteX2" y="connsiteY2"/>
              </a:cxn>
            </a:cxnLst>
            <a:rect l="l" t="t" r="r" b="b"/>
            <a:pathLst>
              <a:path w="1669244" h="1669244">
                <a:moveTo>
                  <a:pt x="0" y="0"/>
                </a:moveTo>
                <a:lnTo>
                  <a:pt x="1669244" y="834622"/>
                </a:lnTo>
                <a:lnTo>
                  <a:pt x="0" y="1669244"/>
                </a:lnTo>
                <a:close/>
              </a:path>
            </a:pathLst>
          </a:cu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blip>
          <a:srcRect/>
          <a:stretch>
            <a:fillRect/>
          </a:stretch>
        </a:blipFill>
        <a:effectLst/>
      </p:bgPr>
    </p:bg>
    <p:spTree>
      <p:nvGrpSpPr>
        <p:cNvPr id="1" name=""/>
        <p:cNvGrpSpPr/>
        <p:nvPr/>
      </p:nvGrpSpPr>
      <p:grpSpPr>
        <a:xfrm>
          <a:off x="0" y="0"/>
          <a:ext cx="0" cy="0"/>
          <a:chOff x="0" y="0"/>
          <a:chExt cx="0" cy="0"/>
        </a:xfrm>
      </p:grpSpPr>
      <p:sp>
        <p:nvSpPr>
          <p:cNvPr id="1048845" name="Прямоугольник 3"/>
          <p:cNvSpPr/>
          <p:nvPr/>
        </p:nvSpPr>
        <p:spPr>
          <a:xfrm>
            <a:off x="3176" y="0"/>
            <a:ext cx="12188824" cy="6013071"/>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8846" name="Shape 592"/>
          <p:cNvSpPr/>
          <p:nvPr/>
        </p:nvSpPr>
        <p:spPr>
          <a:xfrm>
            <a:off x="3583305" y="3973195"/>
            <a:ext cx="4981575" cy="707390"/>
          </a:xfrm>
          <a:prstGeom prst="roundRect">
            <a:avLst>
              <a:gd name="adj" fmla="val 50000"/>
            </a:avLst>
          </a:prstGeom>
          <a:solidFill>
            <a:srgbClr val="42B7BB"/>
          </a:solidFill>
          <a:ln w="12700">
            <a:miter lim="400000"/>
          </a:ln>
        </p:spPr>
        <p:txBody>
          <a:bodyPr lIns="45719" rIns="45719" anchor="ctr"/>
          <a:lstStyle/>
          <a:p>
            <a:pPr lvl="0" defTabSz="914400">
              <a:defRPr sz="1800">
                <a:solidFill>
                  <a:srgbClr val="000000"/>
                </a:solidFill>
                <a:latin typeface="Arial" panose="020B0604020202020204"/>
                <a:ea typeface="Arial" panose="020B0604020202020204"/>
                <a:cs typeface="Arial" panose="020B0604020202020204"/>
                <a:sym typeface="Arial" panose="020B0604020202020204"/>
              </a:defRPr>
            </a:pPr>
            <a:endParaRPr>
              <a:solidFill>
                <a:srgbClr val="42B7BB"/>
              </a:solidFill>
            </a:endParaRPr>
          </a:p>
        </p:txBody>
      </p:sp>
      <p:sp>
        <p:nvSpPr>
          <p:cNvPr id="1048847" name="文本框 2"/>
          <p:cNvSpPr txBox="1"/>
          <p:nvPr/>
        </p:nvSpPr>
        <p:spPr>
          <a:xfrm>
            <a:off x="4409440" y="4013835"/>
            <a:ext cx="3395345" cy="358140"/>
          </a:xfrm>
          <a:prstGeom prst="rect">
            <a:avLst/>
          </a:prstGeom>
          <a:noFill/>
        </p:spPr>
        <p:txBody>
          <a:bodyPr wrap="square" rtlCol="0">
            <a:spAutoFit/>
          </a:bodyPr>
          <a:lstStyle/>
          <a:p>
            <a:r>
              <a:rPr lang="zh-CN" altLang="en-US" sz="1800" dirty="0">
                <a:solidFill>
                  <a:schemeClr val="bg1"/>
                </a:solidFill>
                <a:effectLst/>
                <a:latin typeface="思源黑体 CN Normal" panose="020B0400000000000000" charset="-122"/>
                <a:ea typeface="思源黑体 CN Normal" panose="020B0400000000000000" charset="-122"/>
                <a:cs typeface="思源黑体 CN Normal" panose="020B0400000000000000" charset="-122"/>
              </a:rPr>
              <a:t>浙江捷瑞电力科技有限公司</a:t>
            </a:r>
          </a:p>
        </p:txBody>
      </p:sp>
      <p:sp>
        <p:nvSpPr>
          <p:cNvPr id="1048848" name="文本框 99"/>
          <p:cNvSpPr txBox="1"/>
          <p:nvPr/>
        </p:nvSpPr>
        <p:spPr>
          <a:xfrm>
            <a:off x="2211070" y="2019935"/>
            <a:ext cx="7621905" cy="1399540"/>
          </a:xfrm>
          <a:prstGeom prst="rect">
            <a:avLst/>
          </a:prstGeom>
          <a:noFill/>
          <a:ln w="9525">
            <a:noFill/>
          </a:ln>
        </p:spPr>
        <p:txBody>
          <a:bodyPr wrap="square">
            <a:spAutoFit/>
            <a:scene3d>
              <a:camera prst="orthographicFront"/>
              <a:lightRig rig="threePt" dir="t"/>
            </a:scene3d>
          </a:bodyPr>
          <a:lstStyle/>
          <a:p>
            <a:pPr indent="0" algn="ctr"/>
            <a:r>
              <a:rPr lang="en-US" altLang="zh-CN" sz="8800" b="1">
                <a:solidFill>
                  <a:schemeClr val="bg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THANKS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extBox 16"/>
          <p:cNvSpPr txBox="1"/>
          <p:nvPr/>
        </p:nvSpPr>
        <p:spPr>
          <a:xfrm>
            <a:off x="3862705" y="640080"/>
            <a:ext cx="4011930" cy="1088390"/>
          </a:xfrm>
          <a:prstGeom prst="rect">
            <a:avLst/>
          </a:prstGeom>
          <a:noFill/>
        </p:spPr>
        <p:txBody>
          <a:bodyPr wrap="square" rtlCol="0">
            <a:spAutoFit/>
          </a:bodyPr>
          <a:lstStyle/>
          <a:p>
            <a:pPr algn="ctr" defTabSz="323850">
              <a:spcBef>
                <a:spcPts val="850"/>
              </a:spcBef>
            </a:pPr>
            <a:r>
              <a:rPr lang="zh-CN" altLang="es-ES" sz="3200" b="1" dirty="0" smtClean="0">
                <a:solidFill>
                  <a:srgbClr val="3D3D3F"/>
                </a:solidFill>
                <a:latin typeface="微软雅黑" panose="020B0503020204020204" charset="-122"/>
                <a:ea typeface="微软雅黑" panose="020B0503020204020204" charset="-122"/>
                <a:cs typeface="Lato" charset="0"/>
                <a:sym typeface="Lato" charset="0"/>
              </a:rPr>
              <a:t>城市线管警示标志</a:t>
            </a:r>
          </a:p>
          <a:p>
            <a:pPr algn="ctr" defTabSz="323850">
              <a:spcBef>
                <a:spcPts val="850"/>
              </a:spcBef>
            </a:pPr>
            <a:r>
              <a:rPr lang="zh-CN" altLang="es-ES" sz="3200" b="1" dirty="0" smtClean="0">
                <a:solidFill>
                  <a:srgbClr val="3D3D3F"/>
                </a:solidFill>
                <a:latin typeface="微软雅黑" panose="020B0503020204020204" charset="-122"/>
                <a:ea typeface="微软雅黑" panose="020B0503020204020204" charset="-122"/>
                <a:cs typeface="Lato" charset="0"/>
                <a:sym typeface="Lato" charset="0"/>
              </a:rPr>
              <a:t>现状</a:t>
            </a:r>
          </a:p>
        </p:txBody>
      </p:sp>
      <p:sp>
        <p:nvSpPr>
          <p:cNvPr id="1048631" name="矩形 2" descr="e7d195523061f1c01ef2b70529884c179423570dbaad84926380ABC1F97BAEF0C8FC051856578EAB7874501A1FFE158C4981707381814BCC4D9A8E3554438DEE4FBCF5A5B4D2A8B0989AB57E8BAC65EBA34ED8FB1A48FECA209F1CD901CA50D5C674233388B2186CB1C76E0CF043A4D1F0ADE652ACA1A10377C0A19D2F1376C7028A18C9BF2F8DB6"/>
          <p:cNvSpPr/>
          <p:nvPr/>
        </p:nvSpPr>
        <p:spPr>
          <a:xfrm>
            <a:off x="1710055" y="4184015"/>
            <a:ext cx="8735060" cy="161290"/>
          </a:xfrm>
          <a:prstGeom prst="rect">
            <a:avLst/>
          </a:prstGeom>
          <a:solidFill>
            <a:srgbClr val="1C9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2" name="图片 5"/>
          <p:cNvPicPr>
            <a:picLocks noChangeAspect="1"/>
          </p:cNvPicPr>
          <p:nvPr>
            <p:custDataLst>
              <p:tags r:id="rId1"/>
            </p:custDataLst>
          </p:nvPr>
        </p:nvPicPr>
        <p:blipFill>
          <a:blip r:embed="rId5"/>
          <a:srcRect l="7454" r="6783"/>
          <a:stretch>
            <a:fillRect/>
          </a:stretch>
        </p:blipFill>
        <p:spPr>
          <a:xfrm>
            <a:off x="1710690" y="2068830"/>
            <a:ext cx="2272030" cy="2125980"/>
          </a:xfrm>
          <a:prstGeom prst="rect">
            <a:avLst/>
          </a:prstGeom>
        </p:spPr>
      </p:pic>
      <p:pic>
        <p:nvPicPr>
          <p:cNvPr id="2097153" name="图片 4"/>
          <p:cNvPicPr>
            <a:picLocks noChangeAspect="1"/>
          </p:cNvPicPr>
          <p:nvPr>
            <p:custDataLst>
              <p:tags r:id="rId2"/>
            </p:custDataLst>
          </p:nvPr>
        </p:nvPicPr>
        <p:blipFill>
          <a:blip r:embed="rId6"/>
          <a:stretch>
            <a:fillRect/>
          </a:stretch>
        </p:blipFill>
        <p:spPr>
          <a:xfrm>
            <a:off x="3974465" y="2068830"/>
            <a:ext cx="2099945" cy="2125980"/>
          </a:xfrm>
          <a:prstGeom prst="rect">
            <a:avLst/>
          </a:prstGeom>
        </p:spPr>
      </p:pic>
      <p:pic>
        <p:nvPicPr>
          <p:cNvPr id="2097154" name="图片 6"/>
          <p:cNvPicPr>
            <a:picLocks noChangeAspect="1"/>
          </p:cNvPicPr>
          <p:nvPr/>
        </p:nvPicPr>
        <p:blipFill>
          <a:blip r:embed="rId7"/>
          <a:srcRect t="1750"/>
          <a:stretch>
            <a:fillRect/>
          </a:stretch>
        </p:blipFill>
        <p:spPr>
          <a:xfrm>
            <a:off x="6054090" y="2068195"/>
            <a:ext cx="2286000" cy="2127250"/>
          </a:xfrm>
          <a:prstGeom prst="rect">
            <a:avLst/>
          </a:prstGeom>
        </p:spPr>
      </p:pic>
      <p:pic>
        <p:nvPicPr>
          <p:cNvPr id="2097155" name="图片 8"/>
          <p:cNvPicPr>
            <a:picLocks noChangeAspect="1"/>
          </p:cNvPicPr>
          <p:nvPr/>
        </p:nvPicPr>
        <p:blipFill>
          <a:blip r:embed="rId8"/>
          <a:stretch>
            <a:fillRect/>
          </a:stretch>
        </p:blipFill>
        <p:spPr>
          <a:xfrm>
            <a:off x="8325485" y="2069465"/>
            <a:ext cx="2119630" cy="2115185"/>
          </a:xfrm>
          <a:prstGeom prst="rect">
            <a:avLst/>
          </a:prstGeom>
        </p:spPr>
      </p:pic>
      <p:sp>
        <p:nvSpPr>
          <p:cNvPr id="1048632" name="文本框 11"/>
          <p:cNvSpPr txBox="1"/>
          <p:nvPr/>
        </p:nvSpPr>
        <p:spPr>
          <a:xfrm>
            <a:off x="1651635" y="4698365"/>
            <a:ext cx="8911590" cy="815341"/>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目前的线管警示标志大多是不锈钢材质的圆形嵌地标识</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这种标识牌</a:t>
            </a:r>
            <a:r>
              <a:rPr lang="en-US" altLang="zh-CN">
                <a:latin typeface="微软雅黑" panose="020B0503020204020204" charset="-122"/>
                <a:ea typeface="微软雅黑" panose="020B0503020204020204" charset="-122"/>
              </a:rPr>
              <a:t>存在很多缺陷，如果</a:t>
            </a:r>
            <a:r>
              <a:rPr lang="zh-CN" altLang="en-US">
                <a:latin typeface="微软雅黑" panose="020B0503020204020204" charset="-122"/>
                <a:ea typeface="微软雅黑" panose="020B0503020204020204" charset="-122"/>
              </a:rPr>
              <a:t>夜间施工</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无法清楚的看到。并且</a:t>
            </a:r>
            <a:r>
              <a:rPr lang="en-US" altLang="zh-CN">
                <a:latin typeface="微软雅黑" panose="020B0503020204020204" charset="-122"/>
                <a:ea typeface="微软雅黑" panose="020B0503020204020204" charset="-122"/>
              </a:rPr>
              <a:t>施工的时候，里面没有内置振动传感器，无法实现防外损报警，不能进行提前的预警或报警，</a:t>
            </a:r>
            <a:r>
              <a:rPr lang="zh-CN" altLang="en-US">
                <a:latin typeface="微软雅黑" panose="020B0503020204020204" charset="-122"/>
                <a:ea typeface="微软雅黑" panose="020B0503020204020204" charset="-122"/>
              </a:rPr>
              <a:t>在管线被破坏后才后知后觉。</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TextBox 16"/>
          <p:cNvSpPr txBox="1"/>
          <p:nvPr/>
        </p:nvSpPr>
        <p:spPr>
          <a:xfrm>
            <a:off x="3862705" y="640080"/>
            <a:ext cx="4011930" cy="535940"/>
          </a:xfrm>
          <a:prstGeom prst="rect">
            <a:avLst/>
          </a:prstGeom>
          <a:noFill/>
        </p:spPr>
        <p:txBody>
          <a:bodyPr wrap="square" rtlCol="0">
            <a:spAutoFit/>
          </a:bodyPr>
          <a:lstStyle/>
          <a:p>
            <a:pPr algn="ctr" defTabSz="323850">
              <a:spcBef>
                <a:spcPts val="850"/>
              </a:spcBef>
            </a:pPr>
            <a:r>
              <a:rPr lang="zh-CN" altLang="en-US" sz="3200" b="1" dirty="0" smtClean="0">
                <a:solidFill>
                  <a:srgbClr val="3D3D3F"/>
                </a:solidFill>
                <a:latin typeface="微软雅黑" panose="020B0503020204020204" charset="-122"/>
                <a:ea typeface="微软雅黑" panose="020B0503020204020204" charset="-122"/>
                <a:cs typeface="Lato" charset="0"/>
                <a:sym typeface="Lato" charset="0"/>
              </a:rPr>
              <a:t>市场需求</a:t>
            </a:r>
          </a:p>
        </p:txBody>
      </p:sp>
      <p:sp>
        <p:nvSpPr>
          <p:cNvPr id="1048638" name="文本框 2"/>
          <p:cNvSpPr txBox="1"/>
          <p:nvPr/>
        </p:nvSpPr>
        <p:spPr>
          <a:xfrm>
            <a:off x="7218045" y="1880870"/>
            <a:ext cx="4183380" cy="701041"/>
          </a:xfrm>
          <a:prstGeom prst="rect">
            <a:avLst/>
          </a:prstGeom>
          <a:noFill/>
        </p:spPr>
        <p:txBody>
          <a:bodyPr wrap="square" rtlCol="0">
            <a:spAutoFit/>
          </a:bodyPr>
          <a:lstStyle/>
          <a:p>
            <a:r>
              <a:rPr lang="zh-CN" altLang="en-US" sz="1400">
                <a:latin typeface="幼圆" panose="02010509060101010101" charset="-122"/>
                <a:ea typeface="幼圆" panose="02010509060101010101" charset="-122"/>
              </a:rPr>
              <a:t>◆电力行业：在直埋或排管的电缆线路上方安装此标识，可以起到确认电缆走向，针对因为施工导致的电缆损坏</a:t>
            </a:r>
          </a:p>
        </p:txBody>
      </p:sp>
      <p:sp>
        <p:nvSpPr>
          <p:cNvPr id="1048639" name="文本框 4"/>
          <p:cNvSpPr txBox="1"/>
          <p:nvPr/>
        </p:nvSpPr>
        <p:spPr>
          <a:xfrm>
            <a:off x="7202170" y="2921000"/>
            <a:ext cx="4196080" cy="739140"/>
          </a:xfrm>
          <a:prstGeom prst="rect">
            <a:avLst/>
          </a:prstGeom>
          <a:noFill/>
        </p:spPr>
        <p:txBody>
          <a:bodyPr wrap="square" rtlCol="0">
            <a:spAutoFit/>
          </a:bodyPr>
          <a:lstStyle/>
          <a:p>
            <a:r>
              <a:rPr lang="zh-CN" altLang="en-US" sz="1600">
                <a:latin typeface="幼圆" panose="02010509060101010101" charset="-122"/>
                <a:ea typeface="幼圆" panose="02010509060101010101" charset="-122"/>
                <a:sym typeface="+mn-ea"/>
              </a:rPr>
              <a:t>◆</a:t>
            </a:r>
            <a:r>
              <a:rPr lang="zh-CN" altLang="en-US" sz="1400">
                <a:latin typeface="幼圆" panose="02010509060101010101" charset="-122"/>
                <a:ea typeface="幼圆" panose="02010509060101010101" charset="-122"/>
              </a:rPr>
              <a:t>燃气行业：在燃气管道的上面安装此标识，帮助燃气运维人员摸清燃气管道的走向，防止因为暴力施工导致燃气管道破裂，导致燃气泄漏的事故发生</a:t>
            </a:r>
          </a:p>
        </p:txBody>
      </p:sp>
      <p:sp>
        <p:nvSpPr>
          <p:cNvPr id="1048640" name="文本框 6"/>
          <p:cNvSpPr txBox="1"/>
          <p:nvPr/>
        </p:nvSpPr>
        <p:spPr>
          <a:xfrm>
            <a:off x="7202170" y="4207510"/>
            <a:ext cx="4196080" cy="553085"/>
          </a:xfrm>
          <a:prstGeom prst="rect">
            <a:avLst/>
          </a:prstGeom>
          <a:noFill/>
        </p:spPr>
        <p:txBody>
          <a:bodyPr wrap="square" rtlCol="0">
            <a:spAutoFit/>
          </a:bodyPr>
          <a:lstStyle/>
          <a:p>
            <a:r>
              <a:rPr lang="zh-CN" altLang="en-US" sz="1600">
                <a:latin typeface="幼圆" panose="02010509060101010101" charset="-122"/>
                <a:ea typeface="幼圆" panose="02010509060101010101" charset="-122"/>
                <a:sym typeface="+mn-ea"/>
              </a:rPr>
              <a:t>◆</a:t>
            </a:r>
            <a:r>
              <a:rPr lang="zh-CN" altLang="en-US" sz="1400">
                <a:latin typeface="幼圆" panose="02010509060101010101" charset="-122"/>
                <a:ea typeface="幼圆" panose="02010509060101010101" charset="-122"/>
                <a:sym typeface="+mn-ea"/>
              </a:rPr>
              <a:t>水务：在排水或供水的水管上方，安装此标识，有效防止因为施工导致的排管损坏</a:t>
            </a:r>
          </a:p>
        </p:txBody>
      </p:sp>
      <p:sp>
        <p:nvSpPr>
          <p:cNvPr id="1048641" name="文本框 7"/>
          <p:cNvSpPr txBox="1"/>
          <p:nvPr/>
        </p:nvSpPr>
        <p:spPr>
          <a:xfrm>
            <a:off x="7230745" y="5278755"/>
            <a:ext cx="4173220" cy="553085"/>
          </a:xfrm>
          <a:prstGeom prst="rect">
            <a:avLst/>
          </a:prstGeom>
          <a:noFill/>
        </p:spPr>
        <p:txBody>
          <a:bodyPr wrap="square" rtlCol="0">
            <a:spAutoFit/>
          </a:bodyPr>
          <a:lstStyle/>
          <a:p>
            <a:r>
              <a:rPr lang="zh-CN" altLang="en-US" sz="1600">
                <a:latin typeface="幼圆" panose="02010509060101010101" charset="-122"/>
                <a:ea typeface="幼圆" panose="02010509060101010101" charset="-122"/>
                <a:sym typeface="+mn-ea"/>
              </a:rPr>
              <a:t>◆</a:t>
            </a:r>
            <a:r>
              <a:rPr lang="zh-CN" altLang="en-US" sz="1400">
                <a:latin typeface="幼圆" panose="02010509060101010101" charset="-122"/>
                <a:ea typeface="幼圆" panose="02010509060101010101" charset="-122"/>
                <a:sym typeface="+mn-ea"/>
              </a:rPr>
              <a:t>通信：在铺设的通信光缆的上方路面，安装此标识器，防止施工导致的通信光缆损坏的问题</a:t>
            </a:r>
          </a:p>
        </p:txBody>
      </p:sp>
      <p:sp>
        <p:nvSpPr>
          <p:cNvPr id="1048642" name="矩形 32"/>
          <p:cNvSpPr/>
          <p:nvPr/>
        </p:nvSpPr>
        <p:spPr>
          <a:xfrm>
            <a:off x="247015" y="1692910"/>
            <a:ext cx="6424295" cy="450850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任意多边形 1"/>
          <p:cNvSpPr/>
          <p:nvPr/>
        </p:nvSpPr>
        <p:spPr>
          <a:xfrm>
            <a:off x="1" y="-1"/>
            <a:ext cx="12173798" cy="6086901"/>
          </a:xfrm>
          <a:custGeom>
            <a:avLst/>
            <a:gdLst>
              <a:gd name="connsiteX0" fmla="*/ 0 w 3255032"/>
              <a:gd name="connsiteY0" fmla="*/ 0 h 1627517"/>
              <a:gd name="connsiteX1" fmla="*/ 3255032 w 3255032"/>
              <a:gd name="connsiteY1" fmla="*/ 0 h 1627517"/>
              <a:gd name="connsiteX2" fmla="*/ 0 w 3255032"/>
              <a:gd name="connsiteY2" fmla="*/ 1627517 h 1627517"/>
            </a:gdLst>
            <a:ahLst/>
            <a:cxnLst>
              <a:cxn ang="0">
                <a:pos x="connsiteX0" y="connsiteY0"/>
              </a:cxn>
              <a:cxn ang="0">
                <a:pos x="connsiteX1" y="connsiteY1"/>
              </a:cxn>
              <a:cxn ang="0">
                <a:pos x="connsiteX2" y="connsiteY2"/>
              </a:cxn>
            </a:cxnLst>
            <a:rect l="l" t="t" r="r" b="b"/>
            <a:pathLst>
              <a:path w="3255032" h="1627517">
                <a:moveTo>
                  <a:pt x="0" y="0"/>
                </a:moveTo>
                <a:lnTo>
                  <a:pt x="3255032" y="0"/>
                </a:lnTo>
                <a:lnTo>
                  <a:pt x="0" y="1627517"/>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48647" name="矩形 4"/>
          <p:cNvSpPr/>
          <p:nvPr/>
        </p:nvSpPr>
        <p:spPr>
          <a:xfrm>
            <a:off x="6602078" y="5052675"/>
            <a:ext cx="3435264" cy="485132"/>
          </a:xfrm>
          <a:prstGeom prst="rect">
            <a:avLst/>
          </a:prstGeom>
        </p:spPr>
        <p:txBody>
          <a:bodyPr wrap="square" lIns="91431" tIns="45716" rIns="91431" bIns="45716">
            <a:spAutoFit/>
          </a:bodyPr>
          <a:lstStyle/>
          <a:p>
            <a:pPr algn="ctr"/>
            <a:r>
              <a:rPr lang="zh-CN" altLang="en-US" sz="2800" b="1" dirty="0" smtClean="0">
                <a:solidFill>
                  <a:srgbClr val="007777"/>
                </a:solidFill>
                <a:latin typeface="微软雅黑" panose="020B0503020204020204" charset="-122"/>
              </a:rPr>
              <a:t>方案架构</a:t>
            </a:r>
          </a:p>
        </p:txBody>
      </p:sp>
      <p:sp>
        <p:nvSpPr>
          <p:cNvPr id="1048648" name="矩形 29"/>
          <p:cNvSpPr/>
          <p:nvPr/>
        </p:nvSpPr>
        <p:spPr bwMode="auto">
          <a:xfrm>
            <a:off x="7707642" y="4564868"/>
            <a:ext cx="1224136" cy="72461"/>
          </a:xfrm>
          <a:prstGeom prst="rect">
            <a:avLst/>
          </a:prstGeom>
          <a:solidFill>
            <a:srgbClr val="00777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48649" name="矩形 30"/>
          <p:cNvSpPr/>
          <p:nvPr/>
        </p:nvSpPr>
        <p:spPr>
          <a:xfrm>
            <a:off x="7927359" y="4738478"/>
            <a:ext cx="784702" cy="276999"/>
          </a:xfrm>
          <a:prstGeom prst="rect">
            <a:avLst/>
          </a:prstGeom>
        </p:spPr>
        <p:txBody>
          <a:bodyPr wrap="none">
            <a:spAutoFit/>
          </a:bodyPr>
          <a:lstStyle/>
          <a:p>
            <a:pPr algn="ctr" defTabSz="914400"/>
            <a:r>
              <a:rPr lang="en-US" altLang="zh-CN" sz="1200" dirty="0" smtClean="0">
                <a:solidFill>
                  <a:schemeClr val="tx1">
                    <a:lumMod val="65000"/>
                    <a:lumOff val="35000"/>
                  </a:schemeClr>
                </a:solidFill>
                <a:latin typeface="+mn-ea"/>
              </a:rPr>
              <a:t>PART 02</a:t>
            </a:r>
            <a:endParaRPr lang="en-US" altLang="zh-CN" sz="1200" dirty="0">
              <a:solidFill>
                <a:schemeClr val="tx1">
                  <a:lumMod val="65000"/>
                  <a:lumOff val="35000"/>
                </a:schemeClr>
              </a:solidFill>
              <a:latin typeface="+mn-ea"/>
            </a:endParaRPr>
          </a:p>
        </p:txBody>
      </p:sp>
      <p:sp>
        <p:nvSpPr>
          <p:cNvPr id="1048650" name="KSO_Shape"/>
          <p:cNvSpPr/>
          <p:nvPr/>
        </p:nvSpPr>
        <p:spPr bwMode="auto">
          <a:xfrm>
            <a:off x="7883899" y="3440846"/>
            <a:ext cx="984330" cy="97448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777"/>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endParaRPr lang="zh-CN" altLang="en-US">
              <a:solidFill>
                <a:srgbClr val="FFFFFF"/>
              </a:solidFill>
            </a:endParaRPr>
          </a:p>
        </p:txBody>
      </p:sp>
      <p:sp>
        <p:nvSpPr>
          <p:cNvPr id="1048651" name="任意多边形 6"/>
          <p:cNvSpPr/>
          <p:nvPr/>
        </p:nvSpPr>
        <p:spPr>
          <a:xfrm>
            <a:off x="0" y="0"/>
            <a:ext cx="4185135" cy="2092568"/>
          </a:xfrm>
          <a:custGeom>
            <a:avLst/>
            <a:gdLst>
              <a:gd name="connsiteX0" fmla="*/ 0 w 3255032"/>
              <a:gd name="connsiteY0" fmla="*/ 0 h 1627517"/>
              <a:gd name="connsiteX1" fmla="*/ 3255032 w 3255032"/>
              <a:gd name="connsiteY1" fmla="*/ 0 h 1627517"/>
              <a:gd name="connsiteX2" fmla="*/ 0 w 3255032"/>
              <a:gd name="connsiteY2" fmla="*/ 1627517 h 1627517"/>
            </a:gdLst>
            <a:ahLst/>
            <a:cxnLst>
              <a:cxn ang="0">
                <a:pos x="connsiteX0" y="connsiteY0"/>
              </a:cxn>
              <a:cxn ang="0">
                <a:pos x="connsiteX1" y="connsiteY1"/>
              </a:cxn>
              <a:cxn ang="0">
                <a:pos x="connsiteX2" y="connsiteY2"/>
              </a:cxn>
            </a:cxnLst>
            <a:rect l="l" t="t" r="r" b="b"/>
            <a:pathLst>
              <a:path w="3255032" h="1627517">
                <a:moveTo>
                  <a:pt x="0" y="0"/>
                </a:moveTo>
                <a:lnTo>
                  <a:pt x="3255032" y="0"/>
                </a:lnTo>
                <a:lnTo>
                  <a:pt x="0" y="1627517"/>
                </a:lnTo>
                <a:close/>
              </a:path>
            </a:pathLst>
          </a:cu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2" name="任意多边形 7"/>
          <p:cNvSpPr/>
          <p:nvPr/>
        </p:nvSpPr>
        <p:spPr>
          <a:xfrm>
            <a:off x="-18202" y="1351128"/>
            <a:ext cx="4767763" cy="4767763"/>
          </a:xfrm>
          <a:custGeom>
            <a:avLst/>
            <a:gdLst>
              <a:gd name="connsiteX0" fmla="*/ 0 w 1669244"/>
              <a:gd name="connsiteY0" fmla="*/ 0 h 1669244"/>
              <a:gd name="connsiteX1" fmla="*/ 1669244 w 1669244"/>
              <a:gd name="connsiteY1" fmla="*/ 834622 h 1669244"/>
              <a:gd name="connsiteX2" fmla="*/ 0 w 1669244"/>
              <a:gd name="connsiteY2" fmla="*/ 1669244 h 1669244"/>
            </a:gdLst>
            <a:ahLst/>
            <a:cxnLst>
              <a:cxn ang="0">
                <a:pos x="connsiteX0" y="connsiteY0"/>
              </a:cxn>
              <a:cxn ang="0">
                <a:pos x="connsiteX1" y="connsiteY1"/>
              </a:cxn>
              <a:cxn ang="0">
                <a:pos x="connsiteX2" y="connsiteY2"/>
              </a:cxn>
            </a:cxnLst>
            <a:rect l="l" t="t" r="r" b="b"/>
            <a:pathLst>
              <a:path w="1669244" h="1669244">
                <a:moveTo>
                  <a:pt x="0" y="0"/>
                </a:moveTo>
                <a:lnTo>
                  <a:pt x="1669244" y="834622"/>
                </a:lnTo>
                <a:lnTo>
                  <a:pt x="0" y="1669244"/>
                </a:lnTo>
                <a:close/>
              </a:path>
            </a:pathLst>
          </a:cu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占位符 5" descr="图片包含 天空, 水, 户外, 船  已生成极高可信度的说明"/>
          <p:cNvPicPr>
            <a:picLocks noGrp="1" noChangeAspect="1"/>
          </p:cNvPicPr>
          <p:nvPr>
            <p:ph type="pic" sz="quarter" idx="10"/>
          </p:nvPr>
        </p:nvPicPr>
        <p:blipFill>
          <a:blip r:embed="rId3" cstate="email"/>
          <a:srcRect/>
          <a:stretch>
            <a:fillRect/>
          </a:stretch>
        </p:blipFill>
        <p:spPr/>
      </p:pic>
      <p:sp>
        <p:nvSpPr>
          <p:cNvPr id="1048654" name="Rectangle 8"/>
          <p:cNvSpPr/>
          <p:nvPr/>
        </p:nvSpPr>
        <p:spPr>
          <a:xfrm>
            <a:off x="0" y="-635"/>
            <a:ext cx="12192000" cy="6858635"/>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5" name="文本框 1"/>
          <p:cNvSpPr txBox="1"/>
          <p:nvPr/>
        </p:nvSpPr>
        <p:spPr>
          <a:xfrm>
            <a:off x="450850" y="1753235"/>
            <a:ext cx="2923540" cy="3304541"/>
          </a:xfrm>
          <a:prstGeom prst="rect">
            <a:avLst/>
          </a:prstGeom>
          <a:noFill/>
        </p:spPr>
        <p:txBody>
          <a:bodyPr wrap="square" rtlCol="0">
            <a:spAutoFit/>
          </a:bodyPr>
          <a:lstStyle/>
          <a:p>
            <a:pPr>
              <a:lnSpc>
                <a:spcPct val="15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rPr>
              <a:t>通过NBIoT、移动通信等物联网技术，构建基于太阳能警示标示的电缆及管道防外损管理系统。将太阳能防外损警示牌作为电缆及通道类设备与信息化系统交互的载体，辅助开展电缆及通道管理、巡视管理、缺陷管理、六防管理、有限空间作业等业务，增强电缆运维能力，提高运维效率，保障电力通道的安全稳定运行，有效提升电缆及通道精益化管理水平。</a:t>
            </a:r>
          </a:p>
        </p:txBody>
      </p:sp>
      <p:pic>
        <p:nvPicPr>
          <p:cNvPr id="2097157" name="图片 3"/>
          <p:cNvPicPr>
            <a:picLocks noChangeAspect="1"/>
          </p:cNvPicPr>
          <p:nvPr/>
        </p:nvPicPr>
        <p:blipFill>
          <a:blip r:embed="rId4"/>
          <a:stretch>
            <a:fillRect/>
          </a:stretch>
        </p:blipFill>
        <p:spPr>
          <a:xfrm>
            <a:off x="3695065" y="1753235"/>
            <a:ext cx="8044180" cy="3623945"/>
          </a:xfrm>
          <a:prstGeom prst="rect">
            <a:avLst/>
          </a:prstGeom>
        </p:spPr>
      </p:pic>
      <p:sp>
        <p:nvSpPr>
          <p:cNvPr id="1048656" name="TextBox 16"/>
          <p:cNvSpPr txBox="1"/>
          <p:nvPr/>
        </p:nvSpPr>
        <p:spPr>
          <a:xfrm>
            <a:off x="3862705" y="640080"/>
            <a:ext cx="4011930" cy="535940"/>
          </a:xfrm>
          <a:prstGeom prst="rect">
            <a:avLst/>
          </a:prstGeom>
          <a:noFill/>
        </p:spPr>
        <p:txBody>
          <a:bodyPr wrap="square" rtlCol="0">
            <a:spAutoFit/>
          </a:bodyPr>
          <a:lstStyle/>
          <a:p>
            <a:pPr algn="ctr" defTabSz="323850">
              <a:spcBef>
                <a:spcPts val="850"/>
              </a:spcBef>
            </a:pPr>
            <a:r>
              <a:rPr lang="zh-CN" altLang="en-US" sz="3200" b="1" dirty="0" smtClean="0">
                <a:solidFill>
                  <a:schemeClr val="bg1"/>
                </a:solidFill>
                <a:latin typeface="微软雅黑" panose="020B0503020204020204" charset="-122"/>
                <a:ea typeface="微软雅黑" panose="020B0503020204020204" charset="-122"/>
                <a:cs typeface="Lato" charset="0"/>
                <a:sym typeface="Lato" charset="0"/>
              </a:rPr>
              <a:t>方案架构</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图片 2"/>
          <p:cNvPicPr>
            <a:picLocks noChangeAspect="1"/>
          </p:cNvPicPr>
          <p:nvPr>
            <p:custDataLst>
              <p:tags r:id="rId1"/>
            </p:custDataLst>
          </p:nvPr>
        </p:nvPicPr>
        <p:blipFill>
          <a:blip r:embed="rId4"/>
          <a:srcRect r="3442" b="17390"/>
          <a:stretch>
            <a:fillRect/>
          </a:stretch>
        </p:blipFill>
        <p:spPr>
          <a:xfrm>
            <a:off x="531495" y="866775"/>
            <a:ext cx="11043920" cy="3820160"/>
          </a:xfrm>
          <a:prstGeom prst="rect">
            <a:avLst/>
          </a:prstGeom>
        </p:spPr>
      </p:pic>
      <p:sp>
        <p:nvSpPr>
          <p:cNvPr id="1048661" name="TextBox 16"/>
          <p:cNvSpPr txBox="1"/>
          <p:nvPr/>
        </p:nvSpPr>
        <p:spPr>
          <a:xfrm>
            <a:off x="624205" y="787400"/>
            <a:ext cx="4011930" cy="535940"/>
          </a:xfrm>
          <a:prstGeom prst="rect">
            <a:avLst/>
          </a:prstGeom>
          <a:noFill/>
        </p:spPr>
        <p:txBody>
          <a:bodyPr wrap="square" rtlCol="0">
            <a:spAutoFit/>
          </a:bodyPr>
          <a:lstStyle/>
          <a:p>
            <a:pPr algn="ctr" defTabSz="323850">
              <a:spcBef>
                <a:spcPts val="850"/>
              </a:spcBef>
            </a:pPr>
            <a:r>
              <a:rPr lang="zh-CN" altLang="en-US" sz="3200" b="1" dirty="0" smtClean="0">
                <a:solidFill>
                  <a:srgbClr val="3D3D3F"/>
                </a:solidFill>
                <a:latin typeface="微软雅黑" panose="020B0503020204020204" charset="-122"/>
                <a:ea typeface="微软雅黑" panose="020B0503020204020204" charset="-122"/>
                <a:cs typeface="Lato" charset="0"/>
                <a:sym typeface="Lato" charset="0"/>
              </a:rPr>
              <a:t>应用流程</a:t>
            </a:r>
          </a:p>
        </p:txBody>
      </p:sp>
      <p:sp>
        <p:nvSpPr>
          <p:cNvPr id="1048662" name="矩形 75"/>
          <p:cNvSpPr/>
          <p:nvPr/>
        </p:nvSpPr>
        <p:spPr>
          <a:xfrm>
            <a:off x="1245235" y="4874895"/>
            <a:ext cx="9742805" cy="751840"/>
          </a:xfrm>
          <a:prstGeom prst="rect">
            <a:avLst/>
          </a:prstGeom>
        </p:spPr>
        <p:txBody>
          <a:bodyPr wrap="square">
            <a:spAutoFit/>
          </a:bodyPr>
          <a:lstStyle/>
          <a:p>
            <a:pPr algn="l">
              <a:lnSpc>
                <a:spcPct val="120000"/>
              </a:lnSpc>
            </a:pP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太阳能防外损警示牌，（含加密模块，控制模块，通信模块，受电模块和存储模块），PC Server/PDA/Mobile Phone手持移动终端及APP软件、系统管理平台等部分构成。</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椭圆 33"/>
          <p:cNvSpPr/>
          <p:nvPr/>
        </p:nvSpPr>
        <p:spPr>
          <a:xfrm>
            <a:off x="4265798" y="1497042"/>
            <a:ext cx="3660407" cy="3660407"/>
          </a:xfrm>
          <a:prstGeom prst="ellipse">
            <a:avLst/>
          </a:prstGeom>
          <a:noFill/>
          <a:ln w="57150">
            <a:solidFill>
              <a:srgbClr val="42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200"/>
          </a:p>
        </p:txBody>
      </p:sp>
      <p:sp>
        <p:nvSpPr>
          <p:cNvPr id="1048669" name="椭圆 8"/>
          <p:cNvSpPr/>
          <p:nvPr/>
        </p:nvSpPr>
        <p:spPr>
          <a:xfrm>
            <a:off x="785411" y="1497042"/>
            <a:ext cx="3660407" cy="3660407"/>
          </a:xfrm>
          <a:prstGeom prst="ellipse">
            <a:avLst/>
          </a:prstGeom>
          <a:noFill/>
          <a:ln w="57150">
            <a:solidFill>
              <a:srgbClr val="42B7B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200"/>
          </a:p>
        </p:txBody>
      </p:sp>
      <p:grpSp>
        <p:nvGrpSpPr>
          <p:cNvPr id="94" name="组合 3"/>
          <p:cNvGrpSpPr/>
          <p:nvPr/>
        </p:nvGrpSpPr>
        <p:grpSpPr>
          <a:xfrm>
            <a:off x="1175232" y="2869902"/>
            <a:ext cx="2879494" cy="1685794"/>
            <a:chOff x="881424" y="1536635"/>
            <a:chExt cx="2159621" cy="1264346"/>
          </a:xfrm>
        </p:grpSpPr>
        <p:sp>
          <p:nvSpPr>
            <p:cNvPr id="1048670" name="矩形 5"/>
            <p:cNvSpPr/>
            <p:nvPr/>
          </p:nvSpPr>
          <p:spPr>
            <a:xfrm>
              <a:off x="881424" y="2122800"/>
              <a:ext cx="2159621" cy="678181"/>
            </a:xfrm>
            <a:prstGeom prst="rect">
              <a:avLst/>
            </a:prstGeom>
          </p:spPr>
          <p:txBody>
            <a:bodyPr wrap="square">
              <a:spAutoFit/>
            </a:bodyPr>
            <a:lstStyle/>
            <a:p>
              <a:pPr algn="ctr">
                <a:lnSpc>
                  <a:spcPct val="150000"/>
                </a:lnSpc>
                <a:spcBef>
                  <a:spcPts val="800"/>
                </a:spcBef>
              </a:pPr>
              <a:r>
                <a:rPr lang="en-US" altLang="zh-CN" sz="2000">
                  <a:solidFill>
                    <a:schemeClr val="tx1"/>
                  </a:solidFill>
                  <a:latin typeface="微软雅黑" panose="020B0503020204020204" charset="-122"/>
                  <a:ea typeface="微软雅黑" panose="020B0503020204020204" charset="-122"/>
                  <a:cs typeface="微软雅黑" panose="020B0503020204020204" charset="-122"/>
                  <a:sym typeface="+mn-ea"/>
                </a:rPr>
                <a:t>•提前授权   施工过程实时警示</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048671" name="矩形 7"/>
            <p:cNvSpPr/>
            <p:nvPr/>
          </p:nvSpPr>
          <p:spPr>
            <a:xfrm>
              <a:off x="1845504" y="1536635"/>
              <a:ext cx="232410" cy="299085"/>
            </a:xfrm>
            <a:prstGeom prst="rect">
              <a:avLst/>
            </a:prstGeom>
          </p:spPr>
          <p:txBody>
            <a:bodyPr wrap="none">
              <a:spAutoFit/>
            </a:bodyPr>
            <a:lstStyle/>
            <a:p>
              <a:pPr lvl="0" algn="ctr"/>
              <a:endParaRPr lang="zh-CN" altLang="en-US" sz="2000" b="1" dirty="0">
                <a:solidFill>
                  <a:schemeClr val="accent2"/>
                </a:solidFill>
                <a:latin typeface="微软雅黑" panose="020B0503020204020204" charset="-122"/>
                <a:ea typeface="微软雅黑" panose="020B0503020204020204" charset="-122"/>
              </a:endParaRPr>
            </a:p>
          </p:txBody>
        </p:sp>
      </p:grpSp>
      <p:sp>
        <p:nvSpPr>
          <p:cNvPr id="1048672" name="矩形 34"/>
          <p:cNvSpPr/>
          <p:nvPr/>
        </p:nvSpPr>
        <p:spPr>
          <a:xfrm>
            <a:off x="4656455" y="3651250"/>
            <a:ext cx="2879725" cy="1310640"/>
          </a:xfrm>
          <a:prstGeom prst="rect">
            <a:avLst/>
          </a:prstGeom>
        </p:spPr>
        <p:txBody>
          <a:bodyPr wrap="square">
            <a:spAutoFit/>
          </a:bodyPr>
          <a:lstStyle/>
          <a:p>
            <a:pPr algn="ctr">
              <a:lnSpc>
                <a:spcPct val="150000"/>
              </a:lnSpc>
            </a:pPr>
            <a:r>
              <a:rPr lang="zh-CN" altLang="en-US" sz="2000">
                <a:latin typeface="微软雅黑" panose="020B0503020204020204" charset="-122"/>
                <a:ea typeface="微软雅黑" panose="020B0503020204020204" charset="-122"/>
                <a:cs typeface="微软雅黑" panose="020B0503020204020204" charset="-122"/>
                <a:sym typeface="+mn-ea"/>
              </a:rPr>
              <a:t>•位置获取    快速准确找到目标设备</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algn="ctr">
              <a:lnSpc>
                <a:spcPct val="150000"/>
              </a:lnSpc>
            </a:pPr>
            <a:endParaRPr lang="zh-CN" altLang="en-US" sz="2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048673" name="椭圆 36"/>
          <p:cNvSpPr/>
          <p:nvPr/>
        </p:nvSpPr>
        <p:spPr>
          <a:xfrm>
            <a:off x="7746185" y="1497042"/>
            <a:ext cx="3660407" cy="3660407"/>
          </a:xfrm>
          <a:prstGeom prst="ellipse">
            <a:avLst/>
          </a:prstGeom>
          <a:noFill/>
          <a:ln w="57150">
            <a:solidFill>
              <a:srgbClr val="42B7B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3200"/>
          </a:p>
        </p:txBody>
      </p:sp>
      <p:sp>
        <p:nvSpPr>
          <p:cNvPr id="1048674" name="矩形 37"/>
          <p:cNvSpPr/>
          <p:nvPr/>
        </p:nvSpPr>
        <p:spPr>
          <a:xfrm>
            <a:off x="7909560" y="3651250"/>
            <a:ext cx="3447415" cy="904241"/>
          </a:xfrm>
          <a:prstGeom prst="rect">
            <a:avLst/>
          </a:prstGeom>
        </p:spPr>
        <p:txBody>
          <a:bodyPr wrap="square">
            <a:spAutoFit/>
          </a:bodyPr>
          <a:lstStyle/>
          <a:p>
            <a:pPr algn="ctr">
              <a:lnSpc>
                <a:spcPct val="150000"/>
              </a:lnSpc>
            </a:pPr>
            <a:r>
              <a:rPr lang="zh-CN" altLang="en-US" sz="2000">
                <a:latin typeface="微软雅黑" panose="020B0503020204020204" charset="-122"/>
                <a:ea typeface="微软雅黑" panose="020B0503020204020204" charset="-122"/>
                <a:cs typeface="微软雅黑" panose="020B0503020204020204" charset="-122"/>
                <a:sym typeface="+mn-ea"/>
              </a:rPr>
              <a:t>•数字化协同   区块管理 </a:t>
            </a:r>
          </a:p>
          <a:p>
            <a:pPr algn="ctr">
              <a:lnSpc>
                <a:spcPct val="150000"/>
              </a:lnSpc>
            </a:pPr>
            <a:r>
              <a:rPr lang="zh-CN" altLang="en-US" sz="2000">
                <a:latin typeface="微软雅黑" panose="020B0503020204020204" charset="-122"/>
                <a:ea typeface="微软雅黑" panose="020B0503020204020204" charset="-122"/>
                <a:cs typeface="微软雅黑" panose="020B0503020204020204" charset="-122"/>
                <a:sym typeface="+mn-ea"/>
              </a:rPr>
              <a:t>可与智能井盖配合</a:t>
            </a:r>
            <a:endParaRPr lang="zh-CN" altLang="en-US" sz="200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1048675" name="椭圆 12"/>
          <p:cNvSpPr/>
          <p:nvPr/>
        </p:nvSpPr>
        <p:spPr>
          <a:xfrm>
            <a:off x="1010229" y="1811871"/>
            <a:ext cx="525264" cy="525264"/>
          </a:xfrm>
          <a:prstGeom prst="ellipse">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1048676" name="椭圆 15"/>
          <p:cNvSpPr/>
          <p:nvPr/>
        </p:nvSpPr>
        <p:spPr>
          <a:xfrm>
            <a:off x="4490616" y="1811871"/>
            <a:ext cx="525264" cy="525264"/>
          </a:xfrm>
          <a:prstGeom prst="ellipse">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t>2</a:t>
            </a:r>
            <a:endParaRPr lang="zh-CN" altLang="en-US" sz="3200"/>
          </a:p>
        </p:txBody>
      </p:sp>
      <p:sp>
        <p:nvSpPr>
          <p:cNvPr id="1048677" name="椭圆 16"/>
          <p:cNvSpPr/>
          <p:nvPr/>
        </p:nvSpPr>
        <p:spPr>
          <a:xfrm>
            <a:off x="7971003" y="1811871"/>
            <a:ext cx="525264" cy="525264"/>
          </a:xfrm>
          <a:prstGeom prst="ellipse">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t>3</a:t>
            </a:r>
            <a:endParaRPr lang="zh-CN" altLang="en-US" sz="3200"/>
          </a:p>
        </p:txBody>
      </p:sp>
      <p:pic>
        <p:nvPicPr>
          <p:cNvPr id="2097159" name="Picture 2" descr="C:\Documents and Settings\Administrator\桌面\图标\ico\verified-user.png"/>
          <p:cNvPicPr>
            <a:picLocks noChangeAspect="1" noChangeArrowheads="1"/>
          </p:cNvPicPr>
          <p:nvPr/>
        </p:nvPicPr>
        <p:blipFill>
          <a:blip r:embed="rId3" cstate="print"/>
          <a:srcRect/>
          <a:stretch>
            <a:fillRect/>
          </a:stretch>
        </p:blipFill>
        <p:spPr bwMode="auto">
          <a:xfrm>
            <a:off x="2141220" y="2336800"/>
            <a:ext cx="947420" cy="947420"/>
          </a:xfrm>
          <a:prstGeom prst="rect">
            <a:avLst/>
          </a:prstGeom>
          <a:solidFill>
            <a:srgbClr val="42B7BB"/>
          </a:solidFill>
          <a:effectLst/>
        </p:spPr>
      </p:pic>
      <p:sp>
        <p:nvSpPr>
          <p:cNvPr id="1048678" name="TextBox 16"/>
          <p:cNvSpPr txBox="1"/>
          <p:nvPr/>
        </p:nvSpPr>
        <p:spPr>
          <a:xfrm>
            <a:off x="2956560" y="458470"/>
            <a:ext cx="6187440" cy="1088390"/>
          </a:xfrm>
          <a:prstGeom prst="rect">
            <a:avLst/>
          </a:prstGeom>
          <a:noFill/>
        </p:spPr>
        <p:txBody>
          <a:bodyPr wrap="square" rtlCol="0">
            <a:spAutoFit/>
          </a:bodyPr>
          <a:lstStyle/>
          <a:p>
            <a:pPr algn="ctr" defTabSz="323850">
              <a:spcBef>
                <a:spcPts val="850"/>
              </a:spcBef>
            </a:pPr>
            <a:r>
              <a:rPr lang="zh-CN" altLang="en-US" sz="3200" b="1" dirty="0" smtClean="0">
                <a:latin typeface="微软雅黑" panose="020B0503020204020204" charset="-122"/>
                <a:ea typeface="微软雅黑" panose="020B0503020204020204" charset="-122"/>
                <a:cs typeface="微软雅黑" panose="020B0503020204020204" charset="-122"/>
                <a:sym typeface="+mn-ea"/>
              </a:rPr>
              <a:t>线管</a:t>
            </a:r>
            <a:r>
              <a:rPr lang="en-US" altLang="zh-CN" sz="3200" b="1" dirty="0" smtClean="0">
                <a:latin typeface="微软雅黑" panose="020B0503020204020204" charset="-122"/>
                <a:ea typeface="微软雅黑" panose="020B0503020204020204" charset="-122"/>
                <a:cs typeface="微软雅黑" panose="020B0503020204020204" charset="-122"/>
                <a:sym typeface="+mn-ea"/>
              </a:rPr>
              <a:t>精益化管</a:t>
            </a:r>
            <a:r>
              <a:rPr lang="en-US" altLang="zh-CN" sz="3200" b="1"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理系统 -智能运检</a:t>
            </a:r>
            <a:endParaRPr lang="en-US" altLang="zh-CN" sz="3200" b="1"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ctr" defTabSz="323850">
              <a:spcBef>
                <a:spcPts val="850"/>
              </a:spcBef>
            </a:pPr>
            <a:endParaRPr lang="zh-CN" altLang="en-US" sz="3200" b="1" dirty="0" smtClean="0">
              <a:solidFill>
                <a:srgbClr val="3D3D3F"/>
              </a:solidFill>
              <a:latin typeface="微软雅黑" panose="020B0503020204020204" charset="-122"/>
              <a:ea typeface="微软雅黑" panose="020B0503020204020204" charset="-122"/>
              <a:cs typeface="微软雅黑" panose="020B0503020204020204" charset="-122"/>
              <a:sym typeface="Lato" charset="0"/>
            </a:endParaRPr>
          </a:p>
        </p:txBody>
      </p:sp>
      <p:sp>
        <p:nvSpPr>
          <p:cNvPr id="1048679" name="矩形 32"/>
          <p:cNvSpPr/>
          <p:nvPr/>
        </p:nvSpPr>
        <p:spPr>
          <a:xfrm>
            <a:off x="5626100" y="2326005"/>
            <a:ext cx="958850" cy="959485"/>
          </a:xfrm>
          <a:prstGeom prst="rect">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31"/>
          <p:cNvGrpSpPr/>
          <p:nvPr/>
        </p:nvGrpSpPr>
        <p:grpSpPr>
          <a:xfrm>
            <a:off x="5587365" y="2277110"/>
            <a:ext cx="1036320" cy="1036320"/>
            <a:chOff x="4875" y="-794"/>
            <a:chExt cx="3000" cy="3000"/>
          </a:xfrm>
        </p:grpSpPr>
        <p:pic>
          <p:nvPicPr>
            <p:cNvPr id="2097160" name="图片 19" descr="定位 位置复制"/>
            <p:cNvPicPr>
              <a:picLocks noChangeAspect="1"/>
            </p:cNvPicPr>
            <p:nvPr/>
          </p:nvPicPr>
          <p:blipFill>
            <a:blip r:embed="rId4"/>
            <a:stretch>
              <a:fillRect/>
            </a:stretch>
          </p:blipFill>
          <p:spPr>
            <a:xfrm>
              <a:off x="4875" y="-794"/>
              <a:ext cx="3000" cy="3000"/>
            </a:xfrm>
            <a:prstGeom prst="rect">
              <a:avLst/>
            </a:prstGeom>
          </p:spPr>
        </p:pic>
        <p:pic>
          <p:nvPicPr>
            <p:cNvPr id="2097161" name="图片 20" descr="定位 位置复制"/>
            <p:cNvPicPr>
              <a:picLocks noChangeAspect="1"/>
            </p:cNvPicPr>
            <p:nvPr/>
          </p:nvPicPr>
          <p:blipFill>
            <a:blip r:embed="rId4"/>
            <a:stretch>
              <a:fillRect/>
            </a:stretch>
          </p:blipFill>
          <p:spPr>
            <a:xfrm>
              <a:off x="4875" y="-794"/>
              <a:ext cx="3000" cy="3000"/>
            </a:xfrm>
            <a:prstGeom prst="rect">
              <a:avLst/>
            </a:prstGeom>
          </p:spPr>
        </p:pic>
        <p:pic>
          <p:nvPicPr>
            <p:cNvPr id="2097162" name="图片 28" descr="定位 位置复制"/>
            <p:cNvPicPr>
              <a:picLocks noChangeAspect="1"/>
            </p:cNvPicPr>
            <p:nvPr/>
          </p:nvPicPr>
          <p:blipFill>
            <a:blip r:embed="rId4"/>
            <a:stretch>
              <a:fillRect/>
            </a:stretch>
          </p:blipFill>
          <p:spPr>
            <a:xfrm>
              <a:off x="4875" y="-794"/>
              <a:ext cx="3000" cy="3000"/>
            </a:xfrm>
            <a:prstGeom prst="rect">
              <a:avLst/>
            </a:prstGeom>
          </p:spPr>
        </p:pic>
        <p:pic>
          <p:nvPicPr>
            <p:cNvPr id="2097163" name="图片 29" descr="定位 位置复制"/>
            <p:cNvPicPr>
              <a:picLocks noChangeAspect="1"/>
            </p:cNvPicPr>
            <p:nvPr/>
          </p:nvPicPr>
          <p:blipFill>
            <a:blip r:embed="rId4"/>
            <a:stretch>
              <a:fillRect/>
            </a:stretch>
          </p:blipFill>
          <p:spPr>
            <a:xfrm>
              <a:off x="4875" y="-794"/>
              <a:ext cx="3000" cy="3000"/>
            </a:xfrm>
            <a:prstGeom prst="rect">
              <a:avLst/>
            </a:prstGeom>
          </p:spPr>
        </p:pic>
        <p:pic>
          <p:nvPicPr>
            <p:cNvPr id="2097164" name="图片 30" descr="定位 位置复制"/>
            <p:cNvPicPr>
              <a:picLocks noChangeAspect="1"/>
            </p:cNvPicPr>
            <p:nvPr/>
          </p:nvPicPr>
          <p:blipFill>
            <a:blip r:embed="rId4"/>
            <a:stretch>
              <a:fillRect/>
            </a:stretch>
          </p:blipFill>
          <p:spPr>
            <a:xfrm>
              <a:off x="4875" y="-794"/>
              <a:ext cx="3000" cy="3000"/>
            </a:xfrm>
            <a:prstGeom prst="rect">
              <a:avLst/>
            </a:prstGeom>
          </p:spPr>
        </p:pic>
      </p:grpSp>
      <p:sp>
        <p:nvSpPr>
          <p:cNvPr id="1048680" name="矩形 47"/>
          <p:cNvSpPr/>
          <p:nvPr/>
        </p:nvSpPr>
        <p:spPr>
          <a:xfrm>
            <a:off x="9136380" y="2326005"/>
            <a:ext cx="958850" cy="959485"/>
          </a:xfrm>
          <a:prstGeom prst="rect">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5" name="图片 48" descr="协同1"/>
          <p:cNvPicPr>
            <a:picLocks noChangeAspect="1"/>
          </p:cNvPicPr>
          <p:nvPr/>
        </p:nvPicPr>
        <p:blipFill>
          <a:blip r:embed="rId5"/>
          <a:stretch>
            <a:fillRect/>
          </a:stretch>
        </p:blipFill>
        <p:spPr>
          <a:xfrm>
            <a:off x="9179560" y="2365375"/>
            <a:ext cx="871855" cy="847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图片占位符 4" descr="图片包含 天空, 户外, 建筑物, 城市  已生成极高可信度的说明"/>
          <p:cNvPicPr>
            <a:picLocks noGrp="1" noChangeAspect="1"/>
          </p:cNvPicPr>
          <p:nvPr>
            <p:ph type="pic" sz="quarter" idx="10"/>
          </p:nvPr>
        </p:nvPicPr>
        <p:blipFill>
          <a:blip r:embed="rId3" cstate="email"/>
          <a:srcRect/>
          <a:stretch>
            <a:fillRect/>
          </a:stretch>
        </p:blipFill>
        <p:spPr>
          <a:xfrm>
            <a:off x="0" y="4117340"/>
            <a:ext cx="12192000" cy="2743200"/>
          </a:xfrm>
        </p:spPr>
      </p:pic>
      <p:sp>
        <p:nvSpPr>
          <p:cNvPr id="1048685" name="Rectangle 35"/>
          <p:cNvSpPr/>
          <p:nvPr/>
        </p:nvSpPr>
        <p:spPr>
          <a:xfrm>
            <a:off x="0" y="4126230"/>
            <a:ext cx="12192000" cy="2780665"/>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86" name="TextBox 16"/>
          <p:cNvSpPr txBox="1"/>
          <p:nvPr/>
        </p:nvSpPr>
        <p:spPr>
          <a:xfrm>
            <a:off x="2195195" y="458470"/>
            <a:ext cx="7600950" cy="535940"/>
          </a:xfrm>
          <a:prstGeom prst="rect">
            <a:avLst/>
          </a:prstGeom>
          <a:noFill/>
        </p:spPr>
        <p:txBody>
          <a:bodyPr wrap="square" rtlCol="0">
            <a:spAutoFit/>
          </a:bodyPr>
          <a:lstStyle/>
          <a:p>
            <a:pPr algn="ctr" defTabSz="323850">
              <a:spcBef>
                <a:spcPts val="850"/>
              </a:spcBef>
            </a:pPr>
            <a:r>
              <a:rPr lang="zh-CN" altLang="en-US" sz="3200" b="1"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线管</a:t>
            </a:r>
            <a:r>
              <a:rPr lang="en-US" altLang="zh-CN" sz="3200" b="1"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精益化管理系统-信息授权适度共享</a:t>
            </a:r>
            <a:endParaRPr lang="zh-CN" altLang="en-US" sz="3200" b="1" dirty="0" smtClean="0">
              <a:solidFill>
                <a:srgbClr val="3D3D3F"/>
              </a:solidFill>
              <a:latin typeface="微软雅黑" panose="020B0503020204020204" charset="-122"/>
              <a:ea typeface="微软雅黑" panose="020B0503020204020204" charset="-122"/>
              <a:cs typeface="微软雅黑" panose="020B0503020204020204" charset="-122"/>
              <a:sym typeface="Lato" charset="0"/>
            </a:endParaRPr>
          </a:p>
        </p:txBody>
      </p:sp>
      <p:sp>
        <p:nvSpPr>
          <p:cNvPr id="1048687" name="文本框 99"/>
          <p:cNvSpPr txBox="1"/>
          <p:nvPr/>
        </p:nvSpPr>
        <p:spPr>
          <a:xfrm>
            <a:off x="4104640" y="1646555"/>
            <a:ext cx="3910965" cy="1938020"/>
          </a:xfrm>
          <a:prstGeom prst="rect">
            <a:avLst/>
          </a:prstGeom>
          <a:noFill/>
          <a:ln w="9525">
            <a:noFill/>
          </a:ln>
        </p:spPr>
        <p:txBody>
          <a:bodyPr wrap="square">
            <a:spAutoFit/>
          </a:bodyPr>
          <a:lstStyle/>
          <a:p>
            <a:pPr indent="0">
              <a:lnSpc>
                <a:spcPct val="150000"/>
              </a:lnSpc>
            </a:pPr>
            <a:r>
              <a:rPr lang="zh-CN" sz="1600" b="0">
                <a:latin typeface="思源黑体 CN Normal" panose="020B0400000000000000" charset="-122"/>
                <a:ea typeface="思源黑体 CN Normal" panose="020B0400000000000000" charset="-122"/>
              </a:rPr>
              <a:t>基于系统授权，可以实现部分区域、部分时段电缆通道的信息共享，将低频标识器所关联的电缆通道信息适度共享给其他单位，最终为水、电、热、气、通信光缆五大类管线的交叉布局提供指导</a:t>
            </a:r>
            <a:endParaRPr lang="zh-CN" altLang="en-US" sz="1600" b="0">
              <a:latin typeface="思源黑体 CN Normal" panose="020B0400000000000000" charset="-122"/>
              <a:ea typeface="思源黑体 CN Normal" panose="020B0400000000000000" charset="-122"/>
            </a:endParaRPr>
          </a:p>
        </p:txBody>
      </p:sp>
      <p:pic>
        <p:nvPicPr>
          <p:cNvPr id="2097167" name="图片 6"/>
          <p:cNvPicPr>
            <a:picLocks noChangeAspect="1"/>
          </p:cNvPicPr>
          <p:nvPr/>
        </p:nvPicPr>
        <p:blipFill>
          <a:blip r:embed="rId4"/>
          <a:stretch>
            <a:fillRect/>
          </a:stretch>
        </p:blipFill>
        <p:spPr>
          <a:xfrm>
            <a:off x="591820" y="1567815"/>
            <a:ext cx="3270250" cy="2165350"/>
          </a:xfrm>
          <a:prstGeom prst="rect">
            <a:avLst/>
          </a:prstGeom>
        </p:spPr>
      </p:pic>
      <p:pic>
        <p:nvPicPr>
          <p:cNvPr id="2097168" name="图片 7"/>
          <p:cNvPicPr>
            <a:picLocks noChangeAspect="1"/>
          </p:cNvPicPr>
          <p:nvPr/>
        </p:nvPicPr>
        <p:blipFill>
          <a:blip r:embed="rId5"/>
          <a:srcRect t="19535"/>
          <a:stretch>
            <a:fillRect/>
          </a:stretch>
        </p:blipFill>
        <p:spPr>
          <a:xfrm>
            <a:off x="8263255" y="1566545"/>
            <a:ext cx="3266440" cy="2166620"/>
          </a:xfrm>
          <a:prstGeom prst="rect">
            <a:avLst/>
          </a:prstGeom>
        </p:spPr>
      </p:pic>
      <p:grpSp>
        <p:nvGrpSpPr>
          <p:cNvPr id="100" name="组合 31"/>
          <p:cNvGrpSpPr/>
          <p:nvPr/>
        </p:nvGrpSpPr>
        <p:grpSpPr>
          <a:xfrm>
            <a:off x="807085" y="4514850"/>
            <a:ext cx="1626870" cy="2265045"/>
            <a:chOff x="1271" y="7110"/>
            <a:chExt cx="2562" cy="3567"/>
          </a:xfrm>
        </p:grpSpPr>
        <p:sp>
          <p:nvSpPr>
            <p:cNvPr id="1048688" name="Oval 13"/>
            <p:cNvSpPr/>
            <p:nvPr/>
          </p:nvSpPr>
          <p:spPr>
            <a:xfrm>
              <a:off x="1870" y="7110"/>
              <a:ext cx="1193" cy="1193"/>
            </a:xfrm>
            <a:prstGeom prst="ellipse">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89" name="TextBox 9"/>
            <p:cNvSpPr txBox="1"/>
            <p:nvPr/>
          </p:nvSpPr>
          <p:spPr>
            <a:xfrm>
              <a:off x="1271" y="8531"/>
              <a:ext cx="2563" cy="2146"/>
            </a:xfrm>
            <a:prstGeom prst="rect">
              <a:avLst/>
            </a:prstGeom>
            <a:noFill/>
          </p:spPr>
          <p:txBody>
            <a:bodyPr wrap="square" lIns="0" tIns="0" rIns="91420" bIns="0" rtlCol="0">
              <a:noAutofit/>
            </a:bodyPr>
            <a:lstStyle/>
            <a:p>
              <a:pPr algn="ctr"/>
              <a:r>
                <a:rPr lang="en-US" sz="3600" b="1" dirty="0">
                  <a:solidFill>
                    <a:schemeClr val="bg1"/>
                  </a:solidFill>
                  <a:latin typeface="微软雅黑" panose="020B0503020204020204" charset="-122"/>
                  <a:ea typeface="微软雅黑" panose="020B0503020204020204" charset="-122"/>
                  <a:cs typeface="微软雅黑" panose="020B0503020204020204" charset="-122"/>
                </a:rPr>
                <a:t>01</a:t>
              </a:r>
              <a:r>
                <a:rPr lang="en-US" sz="3600" dirty="0">
                  <a:solidFill>
                    <a:schemeClr val="bg1"/>
                  </a:solidFill>
                  <a:latin typeface="微软雅黑" panose="020B0503020204020204" charset="-122"/>
                  <a:ea typeface="微软雅黑" panose="020B0503020204020204" charset="-122"/>
                  <a:cs typeface="微软雅黑" panose="020B0503020204020204" charset="-122"/>
                </a:rPr>
                <a:t> </a:t>
              </a:r>
              <a:endParaRPr lang="id-ID" sz="4800" dirty="0" smtClean="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id-ID" sz="4000" b="1" dirty="0" smtClean="0">
                  <a:solidFill>
                    <a:schemeClr val="bg1"/>
                  </a:solidFill>
                  <a:latin typeface="微软雅黑" panose="020B0503020204020204" charset="-122"/>
                  <a:ea typeface="微软雅黑" panose="020B0503020204020204" charset="-122"/>
                  <a:cs typeface="微软雅黑" panose="020B0503020204020204" charset="-122"/>
                </a:rPr>
                <a:t>水</a:t>
              </a:r>
            </a:p>
          </p:txBody>
        </p:sp>
        <p:pic>
          <p:nvPicPr>
            <p:cNvPr id="2097169" name="图片 20" descr="供水管网数据"/>
            <p:cNvPicPr>
              <a:picLocks noChangeAspect="1"/>
            </p:cNvPicPr>
            <p:nvPr/>
          </p:nvPicPr>
          <p:blipFill>
            <a:blip r:embed="rId6"/>
            <a:stretch>
              <a:fillRect/>
            </a:stretch>
          </p:blipFill>
          <p:spPr>
            <a:xfrm>
              <a:off x="1970" y="7210"/>
              <a:ext cx="993" cy="993"/>
            </a:xfrm>
            <a:prstGeom prst="rect">
              <a:avLst/>
            </a:prstGeom>
          </p:spPr>
        </p:pic>
      </p:grpSp>
      <p:grpSp>
        <p:nvGrpSpPr>
          <p:cNvPr id="101" name="组合 26"/>
          <p:cNvGrpSpPr/>
          <p:nvPr/>
        </p:nvGrpSpPr>
        <p:grpSpPr>
          <a:xfrm>
            <a:off x="3758565" y="4514850"/>
            <a:ext cx="1629410" cy="2265045"/>
            <a:chOff x="4830" y="7110"/>
            <a:chExt cx="2566" cy="3567"/>
          </a:xfrm>
        </p:grpSpPr>
        <p:sp>
          <p:nvSpPr>
            <p:cNvPr id="1048690" name="Oval 27"/>
            <p:cNvSpPr/>
            <p:nvPr/>
          </p:nvSpPr>
          <p:spPr>
            <a:xfrm>
              <a:off x="5462" y="7110"/>
              <a:ext cx="1192" cy="1193"/>
            </a:xfrm>
            <a:prstGeom prst="ellipse">
              <a:avLst/>
            </a:pr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91" name="TextBox 10"/>
            <p:cNvSpPr txBox="1"/>
            <p:nvPr/>
          </p:nvSpPr>
          <p:spPr>
            <a:xfrm>
              <a:off x="4830" y="8531"/>
              <a:ext cx="2567" cy="2146"/>
            </a:xfrm>
            <a:prstGeom prst="rect">
              <a:avLst/>
            </a:prstGeom>
            <a:noFill/>
          </p:spPr>
          <p:txBody>
            <a:bodyPr wrap="square" lIns="0" tIns="0" rIns="91420" bIns="0" rtlCol="0">
              <a:noAutofit/>
            </a:bodyPr>
            <a:lstStyle/>
            <a:p>
              <a:pPr algn="ctr"/>
              <a:r>
                <a:rPr lang="en-US" sz="3600" b="1" dirty="0">
                  <a:solidFill>
                    <a:schemeClr val="bg1"/>
                  </a:solidFill>
                  <a:latin typeface="微软雅黑" panose="020B0503020204020204" charset="-122"/>
                  <a:ea typeface="微软雅黑" panose="020B0503020204020204" charset="-122"/>
                  <a:cs typeface="微软雅黑" panose="020B0503020204020204" charset="-122"/>
                </a:rPr>
                <a:t>02</a:t>
              </a:r>
              <a:r>
                <a:rPr lang="en-US" sz="3600" dirty="0">
                  <a:solidFill>
                    <a:schemeClr val="bg1"/>
                  </a:solidFill>
                  <a:latin typeface="微软雅黑" panose="020B0503020204020204" charset="-122"/>
                  <a:ea typeface="微软雅黑" panose="020B0503020204020204" charset="-122"/>
                  <a:cs typeface="微软雅黑" panose="020B0503020204020204" charset="-122"/>
                </a:rPr>
                <a:t> </a:t>
              </a:r>
              <a:endParaRPr lang="en-US" sz="48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id-ID" sz="4000" b="1" dirty="0" smtClean="0">
                  <a:solidFill>
                    <a:schemeClr val="bg1"/>
                  </a:solidFill>
                  <a:latin typeface="微软雅黑" panose="020B0503020204020204" charset="-122"/>
                  <a:ea typeface="微软雅黑" panose="020B0503020204020204" charset="-122"/>
                  <a:cs typeface="微软雅黑" panose="020B0503020204020204" charset="-122"/>
                </a:rPr>
                <a:t>电</a:t>
              </a:r>
            </a:p>
          </p:txBody>
        </p:sp>
        <p:pic>
          <p:nvPicPr>
            <p:cNvPr id="2097170" name="图片 21" descr="供电配电"/>
            <p:cNvPicPr>
              <a:picLocks noChangeAspect="1"/>
            </p:cNvPicPr>
            <p:nvPr/>
          </p:nvPicPr>
          <p:blipFill>
            <a:blip r:embed="rId7"/>
            <a:stretch>
              <a:fillRect/>
            </a:stretch>
          </p:blipFill>
          <p:spPr>
            <a:xfrm>
              <a:off x="5574" y="7223"/>
              <a:ext cx="968" cy="968"/>
            </a:xfrm>
            <a:prstGeom prst="rect">
              <a:avLst/>
            </a:prstGeom>
          </p:spPr>
        </p:pic>
      </p:grpSp>
      <p:grpSp>
        <p:nvGrpSpPr>
          <p:cNvPr id="102" name="组合 24"/>
          <p:cNvGrpSpPr/>
          <p:nvPr/>
        </p:nvGrpSpPr>
        <p:grpSpPr>
          <a:xfrm>
            <a:off x="9681845" y="4514850"/>
            <a:ext cx="1634490" cy="2265045"/>
            <a:chOff x="12036" y="7110"/>
            <a:chExt cx="2574" cy="3567"/>
          </a:xfrm>
        </p:grpSpPr>
        <p:sp>
          <p:nvSpPr>
            <p:cNvPr id="1048692" name="Oval 27"/>
            <p:cNvSpPr/>
            <p:nvPr/>
          </p:nvSpPr>
          <p:spPr>
            <a:xfrm>
              <a:off x="12646" y="7110"/>
              <a:ext cx="1191" cy="1193"/>
            </a:xfrm>
            <a:prstGeom prst="ellipse">
              <a:avLst/>
            </a:prstGeom>
            <a:solidFill>
              <a:srgbClr val="008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93" name="TextBox 13"/>
            <p:cNvSpPr txBox="1"/>
            <p:nvPr/>
          </p:nvSpPr>
          <p:spPr>
            <a:xfrm>
              <a:off x="12036" y="8531"/>
              <a:ext cx="2575" cy="2146"/>
            </a:xfrm>
            <a:prstGeom prst="rect">
              <a:avLst/>
            </a:prstGeom>
            <a:noFill/>
          </p:spPr>
          <p:txBody>
            <a:bodyPr wrap="square" lIns="0" tIns="0" rIns="91420" bIns="0" rtlCol="0">
              <a:noAutofit/>
            </a:bodyPr>
            <a:lstStyle/>
            <a:p>
              <a:pPr algn="ctr"/>
              <a:r>
                <a:rPr lang="en-US" sz="3600" b="1" dirty="0">
                  <a:solidFill>
                    <a:schemeClr val="bg1"/>
                  </a:solidFill>
                  <a:latin typeface="微软雅黑" panose="020B0503020204020204" charset="-122"/>
                  <a:ea typeface="微软雅黑" panose="020B0503020204020204" charset="-122"/>
                  <a:cs typeface="微软雅黑" panose="020B0503020204020204" charset="-122"/>
                </a:rPr>
                <a:t>04</a:t>
              </a:r>
              <a:endParaRPr lang="en-US" sz="36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id-ID" sz="4000" b="1" dirty="0">
                  <a:solidFill>
                    <a:schemeClr val="bg1"/>
                  </a:solidFill>
                  <a:latin typeface="微软雅黑" panose="020B0503020204020204" charset="-122"/>
                  <a:ea typeface="微软雅黑" panose="020B0503020204020204" charset="-122"/>
                  <a:cs typeface="微软雅黑" panose="020B0503020204020204" charset="-122"/>
                </a:rPr>
                <a:t>通信</a:t>
              </a:r>
            </a:p>
          </p:txBody>
        </p:sp>
        <p:pic>
          <p:nvPicPr>
            <p:cNvPr id="2097171" name="图片 22" descr="1通信设备信息"/>
            <p:cNvPicPr>
              <a:picLocks noChangeAspect="1"/>
            </p:cNvPicPr>
            <p:nvPr/>
          </p:nvPicPr>
          <p:blipFill>
            <a:blip r:embed="rId8"/>
            <a:stretch>
              <a:fillRect/>
            </a:stretch>
          </p:blipFill>
          <p:spPr>
            <a:xfrm>
              <a:off x="12804" y="7311"/>
              <a:ext cx="875" cy="875"/>
            </a:xfrm>
            <a:prstGeom prst="rect">
              <a:avLst/>
            </a:prstGeom>
          </p:spPr>
        </p:pic>
      </p:grpSp>
      <p:grpSp>
        <p:nvGrpSpPr>
          <p:cNvPr id="103" name="组合 25"/>
          <p:cNvGrpSpPr/>
          <p:nvPr/>
        </p:nvGrpSpPr>
        <p:grpSpPr>
          <a:xfrm>
            <a:off x="6712585" y="4514850"/>
            <a:ext cx="1644650" cy="2265045"/>
            <a:chOff x="8434" y="7110"/>
            <a:chExt cx="2590" cy="3567"/>
          </a:xfrm>
        </p:grpSpPr>
        <p:sp>
          <p:nvSpPr>
            <p:cNvPr id="1048694" name="Oval 13"/>
            <p:cNvSpPr/>
            <p:nvPr/>
          </p:nvSpPr>
          <p:spPr>
            <a:xfrm>
              <a:off x="9054" y="7110"/>
              <a:ext cx="1192" cy="1193"/>
            </a:xfrm>
            <a:prstGeom prst="ellipse">
              <a:avLst/>
            </a:prstGeom>
            <a:solidFill>
              <a:srgbClr val="42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95" name="TextBox 12"/>
            <p:cNvSpPr txBox="1"/>
            <p:nvPr/>
          </p:nvSpPr>
          <p:spPr>
            <a:xfrm>
              <a:off x="8434" y="8519"/>
              <a:ext cx="2591" cy="2158"/>
            </a:xfrm>
            <a:prstGeom prst="rect">
              <a:avLst/>
            </a:prstGeom>
            <a:noFill/>
          </p:spPr>
          <p:txBody>
            <a:bodyPr wrap="square" lIns="0" tIns="0" rIns="91420" bIns="0" rtlCol="0">
              <a:noAutofit/>
            </a:bodyPr>
            <a:lstStyle/>
            <a:p>
              <a:pPr algn="ctr"/>
              <a:r>
                <a:rPr lang="en-US" sz="3600" b="1" dirty="0">
                  <a:solidFill>
                    <a:schemeClr val="bg1"/>
                  </a:solidFill>
                  <a:latin typeface="微软雅黑" panose="020B0503020204020204" charset="-122"/>
                  <a:ea typeface="微软雅黑" panose="020B0503020204020204" charset="-122"/>
                  <a:cs typeface="微软雅黑" panose="020B0503020204020204" charset="-122"/>
                </a:rPr>
                <a:t>03</a:t>
              </a:r>
              <a:r>
                <a:rPr lang="en-US" sz="3600" dirty="0">
                  <a:solidFill>
                    <a:schemeClr val="bg1"/>
                  </a:solidFill>
                  <a:latin typeface="微软雅黑" panose="020B0503020204020204" charset="-122"/>
                  <a:ea typeface="微软雅黑" panose="020B0503020204020204" charset="-122"/>
                  <a:cs typeface="微软雅黑" panose="020B0503020204020204" charset="-122"/>
                </a:rPr>
                <a:t> </a:t>
              </a:r>
              <a:endParaRPr lang="en-US" sz="48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id-ID" sz="4000" b="1" dirty="0">
                  <a:solidFill>
                    <a:schemeClr val="bg1"/>
                  </a:solidFill>
                  <a:latin typeface="微软雅黑" panose="020B0503020204020204" charset="-122"/>
                  <a:ea typeface="微软雅黑" panose="020B0503020204020204" charset="-122"/>
                  <a:cs typeface="微软雅黑" panose="020B0503020204020204" charset="-122"/>
                </a:rPr>
                <a:t>气</a:t>
              </a:r>
            </a:p>
          </p:txBody>
        </p:sp>
        <p:pic>
          <p:nvPicPr>
            <p:cNvPr id="2097172" name="图片 23" descr="燃气"/>
            <p:cNvPicPr>
              <a:picLocks noChangeAspect="1"/>
            </p:cNvPicPr>
            <p:nvPr/>
          </p:nvPicPr>
          <p:blipFill>
            <a:blip r:embed="rId9"/>
            <a:stretch>
              <a:fillRect/>
            </a:stretch>
          </p:blipFill>
          <p:spPr>
            <a:xfrm>
              <a:off x="9294" y="7218"/>
              <a:ext cx="737" cy="96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FSHAPE" val="842623076"/>
</p:tagLst>
</file>

<file path=ppt/tags/tag10.xml><?xml version="1.0" encoding="utf-8"?>
<p:tagLst xmlns:a="http://schemas.openxmlformats.org/drawingml/2006/main" xmlns:r="http://schemas.openxmlformats.org/officeDocument/2006/relationships" xmlns:p="http://schemas.openxmlformats.org/presentationml/2006/main">
  <p:tag name="REFSHAPE" val="690877108"/>
  <p:tag name="KSO_WM_UNIT_PLACING_PICTURE_USER_VIEWPORT" val="{&quot;height&quot;:3821,&quot;width&quot;:3843}"/>
</p:tagLst>
</file>

<file path=ppt/tags/tag11.xml><?xml version="1.0" encoding="utf-8"?>
<p:tagLst xmlns:a="http://schemas.openxmlformats.org/drawingml/2006/main" xmlns:r="http://schemas.openxmlformats.org/officeDocument/2006/relationships" xmlns:p="http://schemas.openxmlformats.org/presentationml/2006/main">
  <p:tag name="REFSHAPE" val="571925604"/>
  <p:tag name="KSO_WM_UNIT_PLACING_PICTURE_USER_VIEWPORT" val="{&quot;height&quot;:3360,&quot;width&quot;:2882}"/>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18,&quot;width&quot;:4633}"/>
</p:tagLst>
</file>

<file path=ppt/tags/tag2.xml><?xml version="1.0" encoding="utf-8"?>
<p:tagLst xmlns:a="http://schemas.openxmlformats.org/drawingml/2006/main" xmlns:r="http://schemas.openxmlformats.org/officeDocument/2006/relationships" xmlns:p="http://schemas.openxmlformats.org/presentationml/2006/main">
  <p:tag name="REFSHAPE" val="842621580"/>
</p:tagLst>
</file>

<file path=ppt/tags/tag3.xml><?xml version="1.0" encoding="utf-8"?>
<p:tagLst xmlns:a="http://schemas.openxmlformats.org/drawingml/2006/main" xmlns:r="http://schemas.openxmlformats.org/officeDocument/2006/relationships" xmlns:p="http://schemas.openxmlformats.org/presentationml/2006/main">
  <p:tag name="REFSHAPE" val="842621716"/>
</p:tagLst>
</file>

<file path=ppt/tags/tag4.xml><?xml version="1.0" encoding="utf-8"?>
<p:tagLst xmlns:a="http://schemas.openxmlformats.org/drawingml/2006/main" xmlns:r="http://schemas.openxmlformats.org/officeDocument/2006/relationships" xmlns:p="http://schemas.openxmlformats.org/presentationml/2006/main">
  <p:tag name="REFSHAPE" val="84262416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18,&quot;width&quot;:4633}"/>
</p:tagLst>
</file>

<file path=ppt/tags/tag6.xml><?xml version="1.0" encoding="utf-8"?>
<p:tagLst xmlns:a="http://schemas.openxmlformats.org/drawingml/2006/main" xmlns:r="http://schemas.openxmlformats.org/officeDocument/2006/relationships" xmlns:p="http://schemas.openxmlformats.org/presentationml/2006/main">
  <p:tag name="REFSHAPE" val="784910060"/>
  <p:tag name="KSO_WM_UNIT_PLACING_PICTURE_USER_VIEWPORT" val="{&quot;height&quot;:4965,&quot;width&quot;:4905}"/>
</p:tagLst>
</file>

<file path=ppt/tags/tag7.xml><?xml version="1.0" encoding="utf-8"?>
<p:tagLst xmlns:a="http://schemas.openxmlformats.org/drawingml/2006/main" xmlns:r="http://schemas.openxmlformats.org/officeDocument/2006/relationships" xmlns:p="http://schemas.openxmlformats.org/presentationml/2006/main">
  <p:tag name="REFSHAPE" val="1046328236"/>
  <p:tag name="KSO_WM_UNIT_PLACING_PICTURE_USER_VIEWPORT" val="{&quot;height&quot;:6845,&quot;width&quot;:16932}"/>
</p:tagLst>
</file>

<file path=ppt/tags/tag8.xml><?xml version="1.0" encoding="utf-8"?>
<p:tagLst xmlns:a="http://schemas.openxmlformats.org/drawingml/2006/main" xmlns:r="http://schemas.openxmlformats.org/officeDocument/2006/relationships" xmlns:p="http://schemas.openxmlformats.org/presentationml/2006/main">
  <p:tag name="REFSHAPE" val="1046371756"/>
  <p:tag name="KSO_WM_UNIT_PLACING_PICTURE_USER_VIEWPORT" val="{&quot;height&quot;:7133,&quot;width&quot;:6874}"/>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75aa10c1-d237-40b1-aa5a-2eefcd5dc36a}"/>
  <p:tag name="TABLE_RECT" val="89.725*90.0148*780.55*417.35"/>
  <p:tag name="TABLE_EMPHASIZE_COLOR" val="9293731"/>
  <p:tag name="TABLE_ONEKEY_SKIN_IDX" val="0"/>
  <p:tag name="TABLE_SKINIDX" val="1"/>
  <p:tag name="TABLE_COLORIDX" val="i"/>
</p:tagLst>
</file>

<file path=ppt/theme/theme1.xml><?xml version="1.0" encoding="utf-8"?>
<a:theme xmlns:a="http://schemas.openxmlformats.org/drawingml/2006/main" name="pp">
  <a:themeElements>
    <a:clrScheme name="Custom 37">
      <a:dk1>
        <a:srgbClr val="000000"/>
      </a:dk1>
      <a:lt1>
        <a:srgbClr val="FFFFFF"/>
      </a:lt1>
      <a:dk2>
        <a:srgbClr val="44546A"/>
      </a:dk2>
      <a:lt2>
        <a:srgbClr val="E7E6E6"/>
      </a:lt2>
      <a:accent1>
        <a:srgbClr val="01C6FC"/>
      </a:accent1>
      <a:accent2>
        <a:srgbClr val="0DA9E2"/>
      </a:accent2>
      <a:accent3>
        <a:srgbClr val="A5A5A5"/>
      </a:accent3>
      <a:accent4>
        <a:srgbClr val="7E7F7E"/>
      </a:accent4>
      <a:accent5>
        <a:srgbClr val="4472C4"/>
      </a:accent5>
      <a:accent6>
        <a:srgbClr val="585958"/>
      </a:accent6>
      <a:hlink>
        <a:srgbClr val="D8D9D8"/>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1308</Words>
  <Application>Microsoft Office PowerPoint</Application>
  <PresentationFormat>宽屏</PresentationFormat>
  <Paragraphs>166</Paragraphs>
  <Slides>20</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Lato</vt:lpstr>
      <vt:lpstr>Microsoft YaHei UI</vt:lpstr>
      <vt:lpstr>Roboto Light</vt:lpstr>
      <vt:lpstr>等线</vt:lpstr>
      <vt:lpstr>思源黑体 CN ExtraLight</vt:lpstr>
      <vt:lpstr>思源黑体 CN Normal</vt:lpstr>
      <vt:lpstr>宋体</vt:lpstr>
      <vt:lpstr>微软雅黑</vt:lpstr>
      <vt:lpstr>幼圆</vt:lpstr>
      <vt:lpstr>Arial</vt:lpstr>
      <vt:lpstr>Calibri</vt:lpstr>
      <vt:lpstr>Wingdings</vt:lpstr>
      <vt:lpstr>pp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LYA-AL10</dc:creator>
  <cp:lastModifiedBy>xmju</cp:lastModifiedBy>
  <cp:revision>1</cp:revision>
  <dcterms:created xsi:type="dcterms:W3CDTF">2014-10-13T14:21:00Z</dcterms:created>
  <dcterms:modified xsi:type="dcterms:W3CDTF">2021-03-09T00:51:58Z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